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82" r:id="rId20"/>
    <p:sldId id="274" r:id="rId21"/>
    <p:sldId id="275" r:id="rId22"/>
    <p:sldId id="276" r:id="rId23"/>
    <p:sldId id="277" r:id="rId24"/>
    <p:sldId id="278" r:id="rId25"/>
    <p:sldId id="279" r:id="rId26"/>
    <p:sldId id="281" r:id="rId27"/>
  </p:sldIdLst>
  <p:sldSz cx="9144000" cy="5143500" type="screen16x9"/>
  <p:notesSz cx="6858000" cy="9144000"/>
  <p:embeddedFontLst>
    <p:embeddedFont>
      <p:font typeface="Verdana" panose="020B0604030504040204" pitchFamily="34" charset="0"/>
      <p:regular r:id="rId29"/>
      <p:bold r:id="rId30"/>
      <p:italic r:id="rId31"/>
      <p:boldItalic r:id="rId32"/>
    </p:embeddedFont>
    <p:embeddedFont>
      <p:font typeface="Raleway ExtraBold" panose="020B0604020202020204" charset="0"/>
      <p:bold r:id="rId33"/>
      <p:boldItalic r:id="rId34"/>
    </p:embeddedFont>
    <p:embeddedFont>
      <p:font typeface="Raleway"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1134"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gif>
</file>

<file path=ppt/media/image26.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67498679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notebooks.ai/santiagobasulto/radar-chart-data-science-vs-data-analysis-ad638c75"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Alright, let’s get started!</a:t>
            </a:r>
            <a:endParaRPr/>
          </a:p>
          <a:p>
            <a:pPr marL="0" lvl="0" indent="0" algn="l" rtl="0">
              <a:spcBef>
                <a:spcPts val="0"/>
              </a:spcBef>
              <a:spcAft>
                <a:spcPts val="0"/>
              </a:spcAft>
              <a:buNone/>
            </a:pPr>
            <a:endParaRPr/>
          </a:p>
          <a:p>
            <a:pPr marL="0" lvl="0" indent="0" algn="l" rtl="0">
              <a:spcBef>
                <a:spcPts val="0"/>
              </a:spcBef>
              <a:spcAft>
                <a:spcPts val="0"/>
              </a:spcAft>
              <a:buNone/>
            </a:pP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Welcome to our Data Analysis with Python tutorial.</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
              <a:t>My name is Santiago, and I'm an instructor at RMOTR.com, an online Data Science academy.</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This tutorial is the result of a joint effort by RMOTR and freecodecamp and it's totally free. It includes Slides, Jupyter Notebooks and coding exercises.</a:t>
            </a:r>
            <a:endParaRPr/>
          </a:p>
        </p:txBody>
      </p:sp>
    </p:spTree>
    <p:extLst>
      <p:ext uri="{BB962C8B-B14F-4D97-AF65-F5344CB8AC3E}">
        <p14:creationId xmlns:p14="http://schemas.microsoft.com/office/powerpoint/2010/main" val="11077284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7000294063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7000294063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We’ve broken this down into 2 main categories: “auto managed tools” are closed products. Tools that you can buy and start using right out of the box. Excel is a good example. Tableau and Looker are probably the most popular ones for Data Analysis.</a:t>
            </a:r>
            <a:endParaRPr/>
          </a:p>
          <a:p>
            <a:pPr marL="0" lvl="0" indent="0" algn="l" rtl="0">
              <a:spcBef>
                <a:spcPts val="0"/>
              </a:spcBef>
              <a:spcAft>
                <a:spcPts val="0"/>
              </a:spcAft>
              <a:buNone/>
            </a:pPr>
            <a:endParaRPr/>
          </a:p>
          <a:p>
            <a:pPr marL="0" lvl="0" indent="0" algn="l" rtl="0">
              <a:spcBef>
                <a:spcPts val="0"/>
              </a:spcBef>
              <a:spcAft>
                <a:spcPts val="0"/>
              </a:spcAft>
              <a:buNone/>
            </a:pPr>
            <a:r>
              <a:rPr lang="en"/>
              <a:t>In the other extreme, we have what we call “programming languages”, or we could call them “open tools”. These are not sold by any individual vendor, but they’re a combination of languages, open source libraries and products. Python, R and Julia are the most popular ones in this category.</a:t>
            </a:r>
            <a:endParaRPr/>
          </a:p>
          <a:p>
            <a:pPr marL="0" lvl="0" indent="0" algn="l" rtl="0">
              <a:spcBef>
                <a:spcPts val="0"/>
              </a:spcBef>
              <a:spcAft>
                <a:spcPts val="0"/>
              </a:spcAft>
              <a:buNone/>
            </a:pPr>
            <a:endParaRPr/>
          </a:p>
          <a:p>
            <a:pPr marL="0" lvl="0" indent="0" algn="l" rtl="0">
              <a:spcBef>
                <a:spcPts val="0"/>
              </a:spcBef>
              <a:spcAft>
                <a:spcPts val="0"/>
              </a:spcAft>
              <a:buNone/>
            </a:pPr>
            <a:r>
              <a:rPr lang="en"/>
              <a:t>Let’s explore the advantages and disadvantages of them.</a:t>
            </a:r>
            <a:endParaRPr/>
          </a:p>
        </p:txBody>
      </p:sp>
    </p:spTree>
    <p:extLst>
      <p:ext uri="{BB962C8B-B14F-4D97-AF65-F5344CB8AC3E}">
        <p14:creationId xmlns:p14="http://schemas.microsoft.com/office/powerpoint/2010/main" val="424004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7000294063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7000294063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main advantage of closed tools like Tableau or Excel is that they’re generally easy to learn. There’s a company writing documentation, providing support and driving the creation of the product. The biggest disadvantage is that the scope of the tool is limited, you can’t cross the boundaries of it.</a:t>
            </a:r>
            <a:endParaRPr/>
          </a:p>
          <a:p>
            <a:pPr marL="0" lvl="0" indent="0" algn="l" rtl="0">
              <a:spcBef>
                <a:spcPts val="0"/>
              </a:spcBef>
              <a:spcAft>
                <a:spcPts val="0"/>
              </a:spcAft>
              <a:buNone/>
            </a:pPr>
            <a:endParaRPr/>
          </a:p>
          <a:p>
            <a:pPr marL="0" lvl="0" indent="0" algn="l" rtl="0">
              <a:spcBef>
                <a:spcPts val="0"/>
              </a:spcBef>
              <a:spcAft>
                <a:spcPts val="0"/>
              </a:spcAft>
              <a:buNone/>
            </a:pPr>
            <a:r>
              <a:rPr lang="en"/>
              <a:t>In contrast, using Python and the universe of PyData tools, gives you amazing flexibility. Do you need to read data from a closed API using secret key authentication? You can do it. Do you need to consume data directly from AWS Kinesis? You can do it. A programming language is the most powerful tool you can learn. Another important advantage is the general scope of a programming language. What happens if Tableau, for example, goes out of business? Or if you just get bored from it and feel like your career is stuck? Learning how to process data using a programming language gives you freedom.</a:t>
            </a:r>
            <a:endParaRPr/>
          </a:p>
          <a:p>
            <a:pPr marL="0" lvl="0" indent="0" algn="l" rtl="0">
              <a:spcBef>
                <a:spcPts val="0"/>
              </a:spcBef>
              <a:spcAft>
                <a:spcPts val="0"/>
              </a:spcAft>
              <a:buNone/>
            </a:pPr>
            <a:endParaRPr/>
          </a:p>
          <a:p>
            <a:pPr marL="0" lvl="0" indent="0" algn="l" rtl="0">
              <a:spcBef>
                <a:spcPts val="0"/>
              </a:spcBef>
              <a:spcAft>
                <a:spcPts val="0"/>
              </a:spcAft>
              <a:buNone/>
            </a:pPr>
            <a:r>
              <a:rPr lang="en"/>
              <a:t>The main disadvantage of a programming language is that it’s not as simple to learn as with a tool. You need to learn the basics of coding first, and it takes time.</a:t>
            </a:r>
            <a:endParaRPr/>
          </a:p>
        </p:txBody>
      </p:sp>
    </p:spTree>
    <p:extLst>
      <p:ext uri="{BB962C8B-B14F-4D97-AF65-F5344CB8AC3E}">
        <p14:creationId xmlns:p14="http://schemas.microsoft.com/office/powerpoint/2010/main" val="3856220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7000294063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7000294063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are we choosing Python to do Data Analysis?</a:t>
            </a:r>
            <a:endParaRPr/>
          </a:p>
        </p:txBody>
      </p:sp>
    </p:spTree>
    <p:extLst>
      <p:ext uri="{BB962C8B-B14F-4D97-AF65-F5344CB8AC3E}">
        <p14:creationId xmlns:p14="http://schemas.microsoft.com/office/powerpoint/2010/main" val="38014950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7000294063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7000294063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Python is the best programming language to learn to code. It’s simple, intuitive and readable. It includes thousands of libraries to do virtually anything, from cryptography to IoT.</a:t>
            </a:r>
            <a:endParaRPr/>
          </a:p>
          <a:p>
            <a:pPr marL="0" lvl="0" indent="0" algn="l" rtl="0">
              <a:spcBef>
                <a:spcPts val="0"/>
              </a:spcBef>
              <a:spcAft>
                <a:spcPts val="0"/>
              </a:spcAft>
              <a:buNone/>
            </a:pPr>
            <a:endParaRPr/>
          </a:p>
          <a:p>
            <a:pPr marL="0" lvl="0" indent="0" algn="l" rtl="0">
              <a:spcBef>
                <a:spcPts val="0"/>
              </a:spcBef>
              <a:spcAft>
                <a:spcPts val="0"/>
              </a:spcAft>
              <a:buNone/>
            </a:pPr>
            <a:r>
              <a:rPr lang="en"/>
              <a:t>Python is free and open source. That means that there are thousands of eyes, very smart people seeing the internals of the language and the libraries. From Google to Bank of America, major institutions rely on Python everyday, which means that it’s very hard for it just to go away.</a:t>
            </a:r>
            <a:endParaRPr/>
          </a:p>
          <a:p>
            <a:pPr marL="0" lvl="0" indent="0" algn="l" rtl="0">
              <a:spcBef>
                <a:spcPts val="0"/>
              </a:spcBef>
              <a:spcAft>
                <a:spcPts val="0"/>
              </a:spcAft>
              <a:buNone/>
            </a:pPr>
            <a:endParaRPr/>
          </a:p>
          <a:p>
            <a:pPr marL="0" lvl="0" indent="0" algn="l" rtl="0">
              <a:spcBef>
                <a:spcPts val="0"/>
              </a:spcBef>
              <a:spcAft>
                <a:spcPts val="0"/>
              </a:spcAft>
              <a:buNone/>
            </a:pPr>
            <a:r>
              <a:rPr lang="en"/>
              <a:t>Finally, Python has a great open source spirit. The community is amazing. The documentation is exhaustive and there are a lot of free tutorials around. Check out for conferences in your area, it’s very likely that there’s a local group of python developers in your city.</a:t>
            </a:r>
            <a:endParaRPr/>
          </a:p>
        </p:txBody>
      </p:sp>
    </p:spTree>
    <p:extLst>
      <p:ext uri="{BB962C8B-B14F-4D97-AF65-F5344CB8AC3E}">
        <p14:creationId xmlns:p14="http://schemas.microsoft.com/office/powerpoint/2010/main" val="13020330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7000294063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7000294063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couldn’t be talking about Data Analysis without mentioning R. R is also a great programming language. We prefer Python because it’s easier to get started, and more “general” in the libraries and tools it includes. R has an huge library of statistical functions, and if you’re in a highly technical discipline, you should check it out.</a:t>
            </a:r>
            <a:endParaRPr/>
          </a:p>
        </p:txBody>
      </p:sp>
    </p:spTree>
    <p:extLst>
      <p:ext uri="{BB962C8B-B14F-4D97-AF65-F5344CB8AC3E}">
        <p14:creationId xmlns:p14="http://schemas.microsoft.com/office/powerpoint/2010/main" val="41840196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000294063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000294063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quickly review the Data Analysis process.</a:t>
            </a:r>
            <a:endParaRPr/>
          </a:p>
        </p:txBody>
      </p:sp>
    </p:spTree>
    <p:extLst>
      <p:ext uri="{BB962C8B-B14F-4D97-AF65-F5344CB8AC3E}">
        <p14:creationId xmlns:p14="http://schemas.microsoft.com/office/powerpoint/2010/main" val="1660288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7000294063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7000294063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process starts by getting the data. Where is your data coming from? Usually, it’s in your own database. But it could also come from files stored in different formats or web APIs.</a:t>
            </a:r>
            <a:endParaRPr/>
          </a:p>
          <a:p>
            <a:pPr marL="0" lvl="0" indent="0" algn="l" rtl="0">
              <a:spcBef>
                <a:spcPts val="0"/>
              </a:spcBef>
              <a:spcAft>
                <a:spcPts val="0"/>
              </a:spcAft>
              <a:buNone/>
            </a:pPr>
            <a:endParaRPr/>
          </a:p>
          <a:p>
            <a:pPr marL="0" lvl="0" indent="0" algn="l" rtl="0">
              <a:spcBef>
                <a:spcPts val="0"/>
              </a:spcBef>
              <a:spcAft>
                <a:spcPts val="0"/>
              </a:spcAft>
              <a:buNone/>
            </a:pPr>
            <a:r>
              <a:rPr lang="en"/>
              <a:t>Once we’ve collected the data we’ll need to clean it. If the source of the data is your own database, then it’s probably already in shape. If you’re using more extreme sources, like web scraping, then the process will be more tedious.</a:t>
            </a:r>
            <a:endParaRPr/>
          </a:p>
          <a:p>
            <a:pPr marL="0" lvl="0" indent="0" algn="l" rtl="0">
              <a:spcBef>
                <a:spcPts val="0"/>
              </a:spcBef>
              <a:spcAft>
                <a:spcPts val="0"/>
              </a:spcAft>
              <a:buNone/>
            </a:pPr>
            <a:endParaRPr/>
          </a:p>
          <a:p>
            <a:pPr marL="0" lvl="0" indent="0" algn="l" rtl="0">
              <a:spcBef>
                <a:spcPts val="0"/>
              </a:spcBef>
              <a:spcAft>
                <a:spcPts val="0"/>
              </a:spcAft>
              <a:buNone/>
            </a:pPr>
            <a:r>
              <a:rPr lang="en"/>
              <a:t>With our data cleaned, we’ll now need to rearrange and reshape the data for better analysis. Transforming fields, merging tables, combining data from multiple sources, etc. The objective of this process is to get the data ready for the next step.</a:t>
            </a:r>
            <a:endParaRPr/>
          </a:p>
          <a:p>
            <a:pPr marL="0" lvl="0" indent="0" algn="l" rtl="0">
              <a:spcBef>
                <a:spcPts val="0"/>
              </a:spcBef>
              <a:spcAft>
                <a:spcPts val="0"/>
              </a:spcAft>
              <a:buNone/>
            </a:pPr>
            <a:endParaRPr/>
          </a:p>
          <a:p>
            <a:pPr marL="0" lvl="0" indent="0" algn="l" rtl="0">
              <a:spcBef>
                <a:spcPts val="0"/>
              </a:spcBef>
              <a:spcAft>
                <a:spcPts val="0"/>
              </a:spcAft>
              <a:buNone/>
            </a:pPr>
            <a:r>
              <a:rPr lang="en"/>
              <a:t>The process of analysis involves extracting patterns from the data that is now clean and in shape. Capturing trends or anomalies. Statistical analysis will be fundamental in this process.</a:t>
            </a:r>
            <a:endParaRPr/>
          </a:p>
          <a:p>
            <a:pPr marL="0" lvl="0" indent="0" algn="l" rtl="0">
              <a:spcBef>
                <a:spcPts val="0"/>
              </a:spcBef>
              <a:spcAft>
                <a:spcPts val="0"/>
              </a:spcAft>
              <a:buNone/>
            </a:pPr>
            <a:endParaRPr/>
          </a:p>
          <a:p>
            <a:pPr marL="0" lvl="0" indent="0" algn="l" rtl="0">
              <a:spcBef>
                <a:spcPts val="0"/>
              </a:spcBef>
              <a:spcAft>
                <a:spcPts val="0"/>
              </a:spcAft>
              <a:buNone/>
            </a:pPr>
            <a:r>
              <a:rPr lang="en"/>
              <a:t>Finally, it’s time to do something with that analysis. If this was a Data Science project, we could be ready to implement Machine Learning models. If we focus strictly on Data Analysis, we’ll probably need to build reports, communicate our results and support decision making.</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Let me finish by saying that, in real life, this process isn’t so linear. We’re usually jumping back and forth between the steps, and it looks more like a cycle than a straight line.</a:t>
            </a:r>
            <a:endParaRPr/>
          </a:p>
        </p:txBody>
      </p:sp>
    </p:spTree>
    <p:extLst>
      <p:ext uri="{BB962C8B-B14F-4D97-AF65-F5344CB8AC3E}">
        <p14:creationId xmlns:p14="http://schemas.microsoft.com/office/powerpoint/2010/main" val="16802620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7000294063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7000294063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What’s the difference between Data Analysis and Data Science?</a:t>
            </a:r>
            <a:endParaRPr/>
          </a:p>
        </p:txBody>
      </p:sp>
    </p:spTree>
    <p:extLst>
      <p:ext uri="{BB962C8B-B14F-4D97-AF65-F5344CB8AC3E}">
        <p14:creationId xmlns:p14="http://schemas.microsoft.com/office/powerpoint/2010/main" val="7291161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7000294063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7000294063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boundaries between Data Analysis and Data Science are not very clear. The main differences are that Data Scientists usually have more programming and math skills. They can then apply these skills in Machine Learning and ETL processes.</a:t>
            </a:r>
            <a:endParaRPr/>
          </a:p>
          <a:p>
            <a:pPr marL="0" lvl="0" indent="0" algn="l" rtl="0">
              <a:spcBef>
                <a:spcPts val="0"/>
              </a:spcBef>
              <a:spcAft>
                <a:spcPts val="0"/>
              </a:spcAft>
              <a:buNone/>
            </a:pPr>
            <a:endParaRPr/>
          </a:p>
          <a:p>
            <a:pPr marL="0" lvl="0" indent="0" algn="l" rtl="0">
              <a:spcBef>
                <a:spcPts val="0"/>
              </a:spcBef>
              <a:spcAft>
                <a:spcPts val="0"/>
              </a:spcAft>
              <a:buNone/>
            </a:pPr>
            <a:r>
              <a:rPr lang="en"/>
              <a:t>Data Analysts, on the other hand, have better communication skills, creating better reports, with stronger storytelling abilities.</a:t>
            </a:r>
            <a:endParaRPr/>
          </a:p>
          <a:p>
            <a:pPr marL="0" lvl="0" indent="0" algn="l" rtl="0">
              <a:spcBef>
                <a:spcPts val="0"/>
              </a:spcBef>
              <a:spcAft>
                <a:spcPts val="0"/>
              </a:spcAft>
              <a:buNone/>
            </a:pPr>
            <a:endParaRPr/>
          </a:p>
          <a:p>
            <a:pPr marL="0" lvl="0" indent="0" algn="l" rtl="0">
              <a:spcBef>
                <a:spcPts val="0"/>
              </a:spcBef>
              <a:spcAft>
                <a:spcPts val="0"/>
              </a:spcAft>
              <a:buNone/>
            </a:pPr>
            <a:r>
              <a:rPr lang="en"/>
              <a:t>Source: </a:t>
            </a:r>
            <a:r>
              <a:rPr lang="en" u="sng">
                <a:solidFill>
                  <a:schemeClr val="hlink"/>
                </a:solidFill>
                <a:hlinkClick r:id="rId3"/>
              </a:rPr>
              <a:t>https://notebooks.ai/santiagobasulto/radar-chart-data-science-vs-data-analysis-ad638c75</a:t>
            </a:r>
            <a:endParaRPr/>
          </a:p>
        </p:txBody>
      </p:sp>
    </p:spTree>
    <p:extLst>
      <p:ext uri="{BB962C8B-B14F-4D97-AF65-F5344CB8AC3E}">
        <p14:creationId xmlns:p14="http://schemas.microsoft.com/office/powerpoint/2010/main" val="35383504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70d1ccef0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70d1ccef0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explore the Python and PyData ecosystem. All the tools and libraries that we’ll be using.</a:t>
            </a:r>
            <a:endParaRPr/>
          </a:p>
        </p:txBody>
      </p:sp>
    </p:spTree>
    <p:extLst>
      <p:ext uri="{BB962C8B-B14F-4D97-AF65-F5344CB8AC3E}">
        <p14:creationId xmlns:p14="http://schemas.microsoft.com/office/powerpoint/2010/main" val="3488131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32f8f149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732f8f149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quickly review the contents of this tutorial. In the description of this video, we’ve included direct links to each section, so you can jump between them.</a:t>
            </a:r>
            <a:endParaRPr/>
          </a:p>
          <a:p>
            <a:pPr marL="0" lvl="0" indent="0" algn="l" rtl="0">
              <a:spcBef>
                <a:spcPts val="0"/>
              </a:spcBef>
              <a:spcAft>
                <a:spcPts val="0"/>
              </a:spcAft>
              <a:buNone/>
            </a:pPr>
            <a:endParaRPr/>
          </a:p>
          <a:p>
            <a:pPr marL="0" lvl="0" indent="0" algn="l" rtl="0">
              <a:spcBef>
                <a:spcPts val="0"/>
              </a:spcBef>
              <a:spcAft>
                <a:spcPts val="0"/>
              </a:spcAft>
              <a:buNone/>
            </a:pPr>
            <a:r>
              <a:rPr lang="en"/>
              <a:t>This is the first section, and we’re going to discuss what is Data Analysis. We’ll also talk about Data Analysis *with Python* and why programming tools like Python, SQL and Pandas are important.</a:t>
            </a:r>
            <a:endParaRPr/>
          </a:p>
          <a:p>
            <a:pPr marL="0" lvl="0" indent="0" algn="l" rtl="0">
              <a:spcBef>
                <a:spcPts val="0"/>
              </a:spcBef>
              <a:spcAft>
                <a:spcPts val="0"/>
              </a:spcAft>
              <a:buNone/>
            </a:pPr>
            <a:endParaRPr/>
          </a:p>
          <a:p>
            <a:pPr marL="0" lvl="0" indent="0" algn="l" rtl="0">
              <a:spcBef>
                <a:spcPts val="0"/>
              </a:spcBef>
              <a:spcAft>
                <a:spcPts val="0"/>
              </a:spcAft>
              <a:buNone/>
            </a:pPr>
            <a:r>
              <a:rPr lang="en"/>
              <a:t>In the following section, we’ll show you a real example of Data Analysis using Python, so you can see the power of it. We’ll not “explain” the tools in detail, it’s just a quick demonstration for you to understand what this tutorial is about. The following sections will be the ones explaining each tool in detail.</a:t>
            </a:r>
            <a:endParaRPr/>
          </a:p>
          <a:p>
            <a:pPr marL="0" lvl="0" indent="0" algn="l" rtl="0">
              <a:spcBef>
                <a:spcPts val="0"/>
              </a:spcBef>
              <a:spcAft>
                <a:spcPts val="0"/>
              </a:spcAft>
              <a:buNone/>
            </a:pPr>
            <a:endParaRPr/>
          </a:p>
          <a:p>
            <a:pPr marL="0" lvl="0" indent="0" algn="l" rtl="0">
              <a:spcBef>
                <a:spcPts val="0"/>
              </a:spcBef>
              <a:spcAft>
                <a:spcPts val="0"/>
              </a:spcAft>
              <a:buNone/>
            </a:pPr>
            <a:r>
              <a:rPr lang="en"/>
              <a:t>There are two more sections that I want to specially point out. The first one is Section no 3, “Jupyter tutorial”. This is not mandatory, you can skip it if you already know how to use Jupyter Notebooks.</a:t>
            </a:r>
            <a:endParaRPr/>
          </a:p>
          <a:p>
            <a:pPr marL="0" lvl="0" indent="0" algn="l" rtl="0">
              <a:spcBef>
                <a:spcPts val="0"/>
              </a:spcBef>
              <a:spcAft>
                <a:spcPts val="0"/>
              </a:spcAft>
              <a:buNone/>
            </a:pPr>
            <a:endParaRPr/>
          </a:p>
          <a:p>
            <a:pPr marL="0" lvl="0" indent="0" algn="l" rtl="0">
              <a:spcBef>
                <a:spcPts val="0"/>
              </a:spcBef>
              <a:spcAft>
                <a:spcPts val="0"/>
              </a:spcAft>
              <a:buNone/>
            </a:pPr>
            <a:r>
              <a:rPr lang="en"/>
              <a:t>And also the last section, Python in under 10 minutes. This is just a recap of Python if you’re coming from other languages. You might want to take this FIRST if that’s the case. Again, you can use the links in the video description to jump straight to it.</a:t>
            </a:r>
            <a:endParaRPr/>
          </a:p>
        </p:txBody>
      </p:sp>
    </p:spTree>
    <p:extLst>
      <p:ext uri="{BB962C8B-B14F-4D97-AF65-F5344CB8AC3E}">
        <p14:creationId xmlns:p14="http://schemas.microsoft.com/office/powerpoint/2010/main" val="21256795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70d1ccef0c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70d1ccef0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most important libraries we’ll be using are Pandas for Data Analysis, and Matplotlib and Seaborn for visualizations. But the ecosystem is large, and there are many useful libraries for specific use cases.</a:t>
            </a:r>
            <a:endParaRPr/>
          </a:p>
        </p:txBody>
      </p:sp>
    </p:spTree>
    <p:extLst>
      <p:ext uri="{BB962C8B-B14F-4D97-AF65-F5344CB8AC3E}">
        <p14:creationId xmlns:p14="http://schemas.microsoft.com/office/powerpoint/2010/main" val="20893666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0d1ccef0c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0d1ccef0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Python Data Analysts think?</a:t>
            </a:r>
            <a:endParaRPr/>
          </a:p>
        </p:txBody>
      </p:sp>
    </p:spTree>
    <p:extLst>
      <p:ext uri="{BB962C8B-B14F-4D97-AF65-F5344CB8AC3E}">
        <p14:creationId xmlns:p14="http://schemas.microsoft.com/office/powerpoint/2010/main" val="29850368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70d1ccef0c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70d1ccef0c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If you’re coming from a traditional Data Analysis place using tools like Excel and tableau, you’re probably used to have a constant visual reference of your data. All the tools are “point and click”. This works great for small amount of data, but it’s less useful when the amount of records grow. It’s just impossible for humans to visually reference too much data, and the processing gets incredibly slow.</a:t>
            </a:r>
            <a:endParaRPr>
              <a:solidFill>
                <a:schemeClr val="dk1"/>
              </a:solidFill>
            </a:endParaRPr>
          </a:p>
        </p:txBody>
      </p:sp>
    </p:spTree>
    <p:extLst>
      <p:ext uri="{BB962C8B-B14F-4D97-AF65-F5344CB8AC3E}">
        <p14:creationId xmlns:p14="http://schemas.microsoft.com/office/powerpoint/2010/main" val="14847104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70d1ccef0c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70d1ccef0c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contrast, when we work with Python, we don’t have a constant visual reference of the data we’re working with. We know it’s there, we know how it looks like, we know the main statistical properties of it, but we’re not constantly looking at it. This allows us to work with millions of records incredibly fast. This also means you can move your Data Analysis processes to other computers, for example in the cloud, without much overhead.</a:t>
            </a:r>
            <a:endParaRPr/>
          </a:p>
        </p:txBody>
      </p:sp>
    </p:spTree>
    <p:extLst>
      <p:ext uri="{BB962C8B-B14F-4D97-AF65-F5344CB8AC3E}">
        <p14:creationId xmlns:p14="http://schemas.microsoft.com/office/powerpoint/2010/main" val="13576664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70d1ccef0c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70d1ccef0c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finally, why would you like to add Python to your Data Analysis skills.</a:t>
            </a:r>
            <a:endParaRPr/>
          </a:p>
          <a:p>
            <a:pPr marL="0" lvl="0" indent="0" algn="l" rtl="0">
              <a:spcBef>
                <a:spcPts val="0"/>
              </a:spcBef>
              <a:spcAft>
                <a:spcPts val="0"/>
              </a:spcAft>
              <a:buNone/>
            </a:pPr>
            <a:endParaRPr/>
          </a:p>
          <a:p>
            <a:pPr marL="0" lvl="0" indent="0" algn="l" rtl="0">
              <a:spcBef>
                <a:spcPts val="0"/>
              </a:spcBef>
              <a:spcAft>
                <a:spcPts val="0"/>
              </a:spcAft>
              <a:buNone/>
            </a:pPr>
            <a:r>
              <a:rPr lang="en"/>
              <a:t>Aside from the advantages of freedom and power, there’s an important reason:</a:t>
            </a:r>
            <a:endParaRPr/>
          </a:p>
        </p:txBody>
      </p:sp>
    </p:spTree>
    <p:extLst>
      <p:ext uri="{BB962C8B-B14F-4D97-AF65-F5344CB8AC3E}">
        <p14:creationId xmlns:p14="http://schemas.microsoft.com/office/powerpoint/2010/main" val="26202940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71124c4b2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71124c4b2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So, that’s it! Let’s get started! In our following section, we’ll show you a Real World example of Data Analysis with Python. We want you to see, right away, what you’ll be able to do AFTER this tutorial.</a:t>
            </a:r>
            <a:endParaRPr/>
          </a:p>
        </p:txBody>
      </p:sp>
    </p:spTree>
    <p:extLst>
      <p:ext uri="{BB962C8B-B14F-4D97-AF65-F5344CB8AC3E}">
        <p14:creationId xmlns:p14="http://schemas.microsoft.com/office/powerpoint/2010/main" val="42354285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712de8575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712de857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Alright, now let’s define, “What is Data Analysis”?</a:t>
            </a:r>
            <a:endParaRPr/>
          </a:p>
        </p:txBody>
      </p:sp>
    </p:spTree>
    <p:extLst>
      <p:ext uri="{BB962C8B-B14F-4D97-AF65-F5344CB8AC3E}">
        <p14:creationId xmlns:p14="http://schemas.microsoft.com/office/powerpoint/2010/main" val="3369871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6fe1465eda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6fe1465eda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think the Wikipedia article summarizes perfectly: [read definition]</a:t>
            </a:r>
            <a:endParaRPr/>
          </a:p>
          <a:p>
            <a:pPr marL="0" lvl="0" indent="0" algn="l" rtl="0">
              <a:spcBef>
                <a:spcPts val="0"/>
              </a:spcBef>
              <a:spcAft>
                <a:spcPts val="0"/>
              </a:spcAft>
              <a:buNone/>
            </a:pPr>
            <a:endParaRPr/>
          </a:p>
          <a:p>
            <a:pPr marL="0" lvl="0" indent="0" algn="l" rtl="0">
              <a:spcBef>
                <a:spcPts val="0"/>
              </a:spcBef>
              <a:spcAft>
                <a:spcPts val="0"/>
              </a:spcAft>
              <a:buNone/>
            </a:pPr>
            <a:r>
              <a:rPr lang="en"/>
              <a:t>Let’s analyze this definition piece by piece.</a:t>
            </a:r>
            <a:endParaRPr/>
          </a:p>
        </p:txBody>
      </p:sp>
    </p:spTree>
    <p:extLst>
      <p:ext uri="{BB962C8B-B14F-4D97-AF65-F5344CB8AC3E}">
        <p14:creationId xmlns:p14="http://schemas.microsoft.com/office/powerpoint/2010/main" val="2282136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6fe1465eda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6fe1465eda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first part of the process of Data Analysis is usually tedious, it starts by gathering the data, cleaning it and transforming it for further analysis.</a:t>
            </a:r>
            <a:endParaRPr/>
          </a:p>
          <a:p>
            <a:pPr marL="0" lvl="0" indent="0" algn="l" rtl="0">
              <a:spcBef>
                <a:spcPts val="0"/>
              </a:spcBef>
              <a:spcAft>
                <a:spcPts val="0"/>
              </a:spcAft>
              <a:buNone/>
            </a:pPr>
            <a:endParaRPr/>
          </a:p>
          <a:p>
            <a:pPr marL="0" lvl="0" indent="0" algn="l" rtl="0">
              <a:spcBef>
                <a:spcPts val="0"/>
              </a:spcBef>
              <a:spcAft>
                <a:spcPts val="0"/>
              </a:spcAft>
              <a:buNone/>
            </a:pPr>
            <a:r>
              <a:rPr lang="en"/>
              <a:t>This is where Python and the PyData tools excel. We’re going to be using Pandas to read, clean and transform our data.</a:t>
            </a:r>
            <a:endParaRPr/>
          </a:p>
        </p:txBody>
      </p:sp>
    </p:spTree>
    <p:extLst>
      <p:ext uri="{BB962C8B-B14F-4D97-AF65-F5344CB8AC3E}">
        <p14:creationId xmlns:p14="http://schemas.microsoft.com/office/powerpoint/2010/main" val="31585954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6fe1465eda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6fe1465eda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Modeling data means adapting real life scenarios to information systems. Using inferential statistics to see if any patterns or models arise. For this, we’re going to be using the statistical analysis features of Pandas and visualizations from Matplotlib and Seaborn.</a:t>
            </a:r>
            <a:endParaRPr/>
          </a:p>
        </p:txBody>
      </p:sp>
    </p:spTree>
    <p:extLst>
      <p:ext uri="{BB962C8B-B14F-4D97-AF65-F5344CB8AC3E}">
        <p14:creationId xmlns:p14="http://schemas.microsoft.com/office/powerpoint/2010/main" val="39203576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6fe1465eda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6fe1465eda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Once we’ve process the data and modeled it, we’ll try to drive conclusions from it. Find interesting patterns or anomalies that might arise. The word “information” is key. We’re transforming Data into Information. Our data might be a huge list of all the purchases made in Walmart in the last year. The information will be something like: “pop-tarts sell better on Tuesdays”</a:t>
            </a:r>
            <a:endParaRPr/>
          </a:p>
        </p:txBody>
      </p:sp>
    </p:spTree>
    <p:extLst>
      <p:ext uri="{BB962C8B-B14F-4D97-AF65-F5344CB8AC3E}">
        <p14:creationId xmlns:p14="http://schemas.microsoft.com/office/powerpoint/2010/main" val="20548784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fe1465eda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fe1465eda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is the final objective of Data Analysis. We need to provide evidence of our findings, create readable reports and dashboards, and aid other departments with the information we’ve gathered. Multiple actors will use your analysis: marketing, sales, accounting, executives, etc. They might need to see different “views” of the same information. They might all need different reports or level of detail.</a:t>
            </a:r>
            <a:endParaRPr>
              <a:solidFill>
                <a:schemeClr val="dk1"/>
              </a:solidFill>
            </a:endParaRPr>
          </a:p>
        </p:txBody>
      </p:sp>
    </p:spTree>
    <p:extLst>
      <p:ext uri="{BB962C8B-B14F-4D97-AF65-F5344CB8AC3E}">
        <p14:creationId xmlns:p14="http://schemas.microsoft.com/office/powerpoint/2010/main" val="2483689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6fe1465eda_0_2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6fe1465eda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tools are available today for Data Analysis?</a:t>
            </a:r>
            <a:endParaRPr/>
          </a:p>
        </p:txBody>
      </p:sp>
    </p:spTree>
    <p:extLst>
      <p:ext uri="{BB962C8B-B14F-4D97-AF65-F5344CB8AC3E}">
        <p14:creationId xmlns:p14="http://schemas.microsoft.com/office/powerpoint/2010/main" val="5020746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g"/><Relationship Id="rId7"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hyperlink" Target="https://github.com/rmotr-curriculum/data-cleaning-rmotr-freecodecamp" TargetMode="External"/><Relationship Id="rId3" Type="http://schemas.openxmlformats.org/officeDocument/2006/relationships/image" Target="../media/image5.png"/><Relationship Id="rId7" Type="http://schemas.openxmlformats.org/officeDocument/2006/relationships/hyperlink" Target="https://github.com/rmotr-curriculum/freecodecamp-intro-to-pandas"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github.com/rmotr-curriculum/freecodecamp-intro-to-numpy" TargetMode="External"/><Relationship Id="rId11" Type="http://schemas.openxmlformats.org/officeDocument/2006/relationships/image" Target="../media/image6.png"/><Relationship Id="rId5" Type="http://schemas.openxmlformats.org/officeDocument/2006/relationships/hyperlink" Target="https://github.com/rmotr-curriculum/ds-content-interactive-jupyterlab-tutorial" TargetMode="External"/><Relationship Id="rId10" Type="http://schemas.openxmlformats.org/officeDocument/2006/relationships/hyperlink" Target="https://github.com/rmotr-curriculum/ds-content-python-under-10-minutes" TargetMode="External"/><Relationship Id="rId4" Type="http://schemas.openxmlformats.org/officeDocument/2006/relationships/hyperlink" Target="https://github.com/rmotr-curriculum/FreeCodeCamp-Pandas-Real-Life-Example" TargetMode="External"/><Relationship Id="rId9" Type="http://schemas.openxmlformats.org/officeDocument/2006/relationships/hyperlink" Target="https://github.com/rmotr-curriculum/RDP-Reading-Data-with-Python-and-Pandas"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8" Type="http://schemas.openxmlformats.org/officeDocument/2006/relationships/hyperlink" Target="https://www.statsmodels.org/stable/index.html" TargetMode="External"/><Relationship Id="rId3" Type="http://schemas.openxmlformats.org/officeDocument/2006/relationships/image" Target="../media/image6.png"/><Relationship Id="rId7" Type="http://schemas.openxmlformats.org/officeDocument/2006/relationships/hyperlink" Target="https://seaborn.pydata.org/"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hyperlink" Target="https://numpy.org/" TargetMode="External"/><Relationship Id="rId5" Type="http://schemas.openxmlformats.org/officeDocument/2006/relationships/hyperlink" Target="https://matplotlib.org/" TargetMode="External"/><Relationship Id="rId10" Type="http://schemas.openxmlformats.org/officeDocument/2006/relationships/hyperlink" Target="http://scikit-learn.org/stable/" TargetMode="External"/><Relationship Id="rId4" Type="http://schemas.openxmlformats.org/officeDocument/2006/relationships/hyperlink" Target="https://pandas.pydata.org/" TargetMode="External"/><Relationship Id="rId9" Type="http://schemas.openxmlformats.org/officeDocument/2006/relationships/hyperlink" Target="https://scipy.org/"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4.gif"/></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26.png"/><Relationship Id="rId4" Type="http://schemas.openxmlformats.org/officeDocument/2006/relationships/image" Target="../media/image25.gif"/></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hyperlink" Target="https://en.wikipedia.org/wiki/Data_analysi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hyperlink" Target="https://en.wikipedia.org/wiki/Data_analysi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hyperlink" Target="https://en.wikipedia.org/wiki/Data_analysis" TargetMode="External"/><Relationship Id="rId5"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en.wikipedia.org/wiki/Data_analysis" TargetMode="External"/><Relationship Id="rId5"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hyperlink" Target="https://en.wikipedia.org/wiki/Data_analysis" TargetMode="External"/><Relationship Id="rId5" Type="http://schemas.openxmlformats.org/officeDocument/2006/relationships/image" Target="../media/image2.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3998" cy="5143500"/>
          </a:xfrm>
          <a:prstGeom prst="rect">
            <a:avLst/>
          </a:prstGeom>
          <a:noFill/>
          <a:ln>
            <a:noFill/>
          </a:ln>
        </p:spPr>
      </p:pic>
      <p:sp>
        <p:nvSpPr>
          <p:cNvPr id="55" name="Google Shape;55;p13"/>
          <p:cNvSpPr txBox="1">
            <a:spLocks noGrp="1"/>
          </p:cNvSpPr>
          <p:nvPr>
            <p:ph type="ctrTitle"/>
          </p:nvPr>
        </p:nvSpPr>
        <p:spPr>
          <a:xfrm>
            <a:off x="2110275" y="1316475"/>
            <a:ext cx="4923600" cy="166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FFFFF"/>
                </a:solidFill>
                <a:latin typeface="Raleway ExtraBold"/>
                <a:ea typeface="Raleway ExtraBold"/>
                <a:cs typeface="Raleway ExtraBold"/>
                <a:sym typeface="Raleway ExtraBold"/>
              </a:rPr>
              <a:t>Data Analysis</a:t>
            </a:r>
            <a:endParaRPr>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a:solidFill>
                  <a:srgbClr val="FFFFFF"/>
                </a:solidFill>
                <a:latin typeface="Raleway ExtraBold"/>
                <a:ea typeface="Raleway ExtraBold"/>
                <a:cs typeface="Raleway ExtraBold"/>
                <a:sym typeface="Raleway ExtraBold"/>
              </a:rPr>
              <a:t>with Python</a:t>
            </a:r>
            <a:endParaRPr>
              <a:solidFill>
                <a:srgbClr val="FFFFFF"/>
              </a:solidFill>
              <a:latin typeface="Raleway ExtraBold"/>
              <a:ea typeface="Raleway ExtraBold"/>
              <a:cs typeface="Raleway ExtraBold"/>
              <a:sym typeface="Raleway ExtraBold"/>
            </a:endParaRPr>
          </a:p>
        </p:txBody>
      </p:sp>
      <p:sp>
        <p:nvSpPr>
          <p:cNvPr id="56" name="Google Shape;56;p13"/>
          <p:cNvSpPr txBox="1">
            <a:spLocks noGrp="1"/>
          </p:cNvSpPr>
          <p:nvPr>
            <p:ph type="subTitle" idx="1"/>
          </p:nvPr>
        </p:nvSpPr>
        <p:spPr>
          <a:xfrm>
            <a:off x="2628625" y="3017525"/>
            <a:ext cx="3886800" cy="60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smtClean="0">
                <a:solidFill>
                  <a:srgbClr val="6D9EEB"/>
                </a:solidFill>
              </a:rPr>
              <a:t>presentation</a:t>
            </a:r>
            <a:endParaRPr sz="2500" dirty="0">
              <a:solidFill>
                <a:srgbClr val="6D9EEB"/>
              </a:solidFill>
            </a:endParaRPr>
          </a:p>
        </p:txBody>
      </p:sp>
      <p:pic>
        <p:nvPicPr>
          <p:cNvPr id="57" name="Google Shape;57;p13"/>
          <p:cNvPicPr preferRelativeResize="0"/>
          <p:nvPr/>
        </p:nvPicPr>
        <p:blipFill>
          <a:blip r:embed="rId4">
            <a:alphaModFix/>
          </a:blip>
          <a:stretch>
            <a:fillRect/>
          </a:stretch>
        </p:blipFill>
        <p:spPr>
          <a:xfrm>
            <a:off x="1351725" y="2556275"/>
            <a:ext cx="247650" cy="247650"/>
          </a:xfrm>
          <a:prstGeom prst="rect">
            <a:avLst/>
          </a:prstGeom>
          <a:noFill/>
          <a:ln>
            <a:noFill/>
          </a:ln>
        </p:spPr>
      </p:pic>
      <p:pic>
        <p:nvPicPr>
          <p:cNvPr id="58" name="Google Shape;58;p13"/>
          <p:cNvPicPr preferRelativeResize="0"/>
          <p:nvPr/>
        </p:nvPicPr>
        <p:blipFill>
          <a:blip r:embed="rId5">
            <a:alphaModFix/>
          </a:blip>
          <a:stretch>
            <a:fillRect/>
          </a:stretch>
        </p:blipFill>
        <p:spPr>
          <a:xfrm>
            <a:off x="8018125" y="1375825"/>
            <a:ext cx="152400" cy="152400"/>
          </a:xfrm>
          <a:prstGeom prst="rect">
            <a:avLst/>
          </a:prstGeom>
          <a:noFill/>
          <a:ln>
            <a:noFill/>
          </a:ln>
        </p:spPr>
      </p:pic>
      <p:pic>
        <p:nvPicPr>
          <p:cNvPr id="59" name="Google Shape;59;p13"/>
          <p:cNvPicPr preferRelativeResize="0"/>
          <p:nvPr/>
        </p:nvPicPr>
        <p:blipFill>
          <a:blip r:embed="rId6">
            <a:alphaModFix/>
          </a:blip>
          <a:stretch>
            <a:fillRect/>
          </a:stretch>
        </p:blipFill>
        <p:spPr>
          <a:xfrm>
            <a:off x="7611425" y="3927650"/>
            <a:ext cx="152400" cy="152400"/>
          </a:xfrm>
          <a:prstGeom prst="rect">
            <a:avLst/>
          </a:prstGeom>
          <a:noFill/>
          <a:ln>
            <a:noFill/>
          </a:ln>
        </p:spPr>
      </p:pic>
      <p:sp>
        <p:nvSpPr>
          <p:cNvPr id="60" name="Google Shape;60;p13"/>
          <p:cNvSpPr txBox="1"/>
          <p:nvPr/>
        </p:nvSpPr>
        <p:spPr>
          <a:xfrm>
            <a:off x="1627500" y="3773000"/>
            <a:ext cx="5889000" cy="461635"/>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1800" b="1" dirty="0" smtClean="0">
                <a:solidFill>
                  <a:srgbClr val="FFFFFF"/>
                </a:solidFill>
              </a:rPr>
              <a:t>By Gideon Simiyu Wafula</a:t>
            </a:r>
            <a:endParaRPr sz="1800" b="1" dirty="0">
              <a:solidFill>
                <a:srgbClr val="FFFFFF"/>
              </a:solidFill>
            </a:endParaRPr>
          </a:p>
        </p:txBody>
      </p:sp>
      <p:sp>
        <p:nvSpPr>
          <p:cNvPr id="61" name="Google Shape;61;p13"/>
          <p:cNvSpPr txBox="1"/>
          <p:nvPr/>
        </p:nvSpPr>
        <p:spPr>
          <a:xfrm>
            <a:off x="3150450" y="4435700"/>
            <a:ext cx="28431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rgbClr val="FFFFFF"/>
                </a:solidFill>
              </a:rPr>
              <a:t>(stay tuned 👍)</a:t>
            </a:r>
            <a:endParaRPr sz="10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2"/>
          <p:cNvSpPr txBox="1"/>
          <p:nvPr/>
        </p:nvSpPr>
        <p:spPr>
          <a:xfrm>
            <a:off x="609800" y="455075"/>
            <a:ext cx="3462600" cy="37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4B68F1"/>
                </a:solidFill>
                <a:latin typeface="Raleway ExtraBold"/>
                <a:ea typeface="Raleway ExtraBold"/>
                <a:cs typeface="Raleway ExtraBold"/>
                <a:sym typeface="Raleway ExtraBold"/>
              </a:rPr>
              <a:t>Auto-managed closed tools</a:t>
            </a:r>
            <a:endParaRPr sz="1800">
              <a:solidFill>
                <a:srgbClr val="4B68F1"/>
              </a:solidFill>
              <a:latin typeface="Raleway ExtraBold"/>
              <a:ea typeface="Raleway ExtraBold"/>
              <a:cs typeface="Raleway ExtraBold"/>
              <a:sym typeface="Raleway ExtraBold"/>
            </a:endParaRPr>
          </a:p>
        </p:txBody>
      </p:sp>
      <p:sp>
        <p:nvSpPr>
          <p:cNvPr id="144" name="Google Shape;144;p22"/>
          <p:cNvSpPr txBox="1"/>
          <p:nvPr/>
        </p:nvSpPr>
        <p:spPr>
          <a:xfrm>
            <a:off x="5028225" y="455075"/>
            <a:ext cx="3417000" cy="37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4B68F1"/>
                </a:solidFill>
                <a:latin typeface="Raleway ExtraBold"/>
                <a:ea typeface="Raleway ExtraBold"/>
                <a:cs typeface="Raleway ExtraBold"/>
                <a:sym typeface="Raleway ExtraBold"/>
              </a:rPr>
              <a:t>Programming Languages</a:t>
            </a:r>
            <a:endParaRPr sz="1800">
              <a:solidFill>
                <a:srgbClr val="4B68F1"/>
              </a:solidFill>
              <a:latin typeface="Raleway ExtraBold"/>
              <a:ea typeface="Raleway ExtraBold"/>
              <a:cs typeface="Raleway ExtraBold"/>
              <a:sym typeface="Raleway ExtraBold"/>
            </a:endParaRPr>
          </a:p>
        </p:txBody>
      </p:sp>
      <p:pic>
        <p:nvPicPr>
          <p:cNvPr id="145" name="Google Shape;145;p22"/>
          <p:cNvPicPr preferRelativeResize="0"/>
          <p:nvPr/>
        </p:nvPicPr>
        <p:blipFill>
          <a:blip r:embed="rId3">
            <a:alphaModFix/>
          </a:blip>
          <a:stretch>
            <a:fillRect/>
          </a:stretch>
        </p:blipFill>
        <p:spPr>
          <a:xfrm>
            <a:off x="954300" y="1886688"/>
            <a:ext cx="2516976" cy="644585"/>
          </a:xfrm>
          <a:prstGeom prst="rect">
            <a:avLst/>
          </a:prstGeom>
          <a:noFill/>
          <a:ln>
            <a:noFill/>
          </a:ln>
        </p:spPr>
      </p:pic>
      <p:pic>
        <p:nvPicPr>
          <p:cNvPr id="146" name="Google Shape;146;p22"/>
          <p:cNvPicPr preferRelativeResize="0"/>
          <p:nvPr/>
        </p:nvPicPr>
        <p:blipFill rotWithShape="1">
          <a:blip r:embed="rId4">
            <a:alphaModFix/>
          </a:blip>
          <a:srcRect t="40179" b="9330"/>
          <a:stretch/>
        </p:blipFill>
        <p:spPr>
          <a:xfrm>
            <a:off x="1312523" y="1242712"/>
            <a:ext cx="1754933" cy="500725"/>
          </a:xfrm>
          <a:prstGeom prst="rect">
            <a:avLst/>
          </a:prstGeom>
          <a:noFill/>
          <a:ln>
            <a:noFill/>
          </a:ln>
        </p:spPr>
      </p:pic>
      <p:pic>
        <p:nvPicPr>
          <p:cNvPr id="147" name="Google Shape;147;p22"/>
          <p:cNvPicPr preferRelativeResize="0"/>
          <p:nvPr/>
        </p:nvPicPr>
        <p:blipFill>
          <a:blip r:embed="rId5">
            <a:alphaModFix/>
          </a:blip>
          <a:stretch>
            <a:fillRect/>
          </a:stretch>
        </p:blipFill>
        <p:spPr>
          <a:xfrm>
            <a:off x="1525857" y="2678807"/>
            <a:ext cx="1328268" cy="574511"/>
          </a:xfrm>
          <a:prstGeom prst="rect">
            <a:avLst/>
          </a:prstGeom>
          <a:noFill/>
          <a:ln>
            <a:noFill/>
          </a:ln>
        </p:spPr>
      </p:pic>
      <p:pic>
        <p:nvPicPr>
          <p:cNvPr id="148" name="Google Shape;148;p22"/>
          <p:cNvPicPr preferRelativeResize="0"/>
          <p:nvPr/>
        </p:nvPicPr>
        <p:blipFill rotWithShape="1">
          <a:blip r:embed="rId6">
            <a:alphaModFix/>
          </a:blip>
          <a:srcRect l="36816" r="35723" b="41096"/>
          <a:stretch/>
        </p:blipFill>
        <p:spPr>
          <a:xfrm>
            <a:off x="1073183" y="3427886"/>
            <a:ext cx="557020" cy="597401"/>
          </a:xfrm>
          <a:prstGeom prst="rect">
            <a:avLst/>
          </a:prstGeom>
          <a:noFill/>
          <a:ln>
            <a:noFill/>
          </a:ln>
        </p:spPr>
      </p:pic>
      <p:pic>
        <p:nvPicPr>
          <p:cNvPr id="149" name="Google Shape;149;p22"/>
          <p:cNvPicPr preferRelativeResize="0"/>
          <p:nvPr/>
        </p:nvPicPr>
        <p:blipFill rotWithShape="1">
          <a:blip r:embed="rId6">
            <a:alphaModFix/>
          </a:blip>
          <a:srcRect l="12016" t="59564" r="10505"/>
          <a:stretch/>
        </p:blipFill>
        <p:spPr>
          <a:xfrm>
            <a:off x="1590416" y="3546422"/>
            <a:ext cx="1571602" cy="410103"/>
          </a:xfrm>
          <a:prstGeom prst="rect">
            <a:avLst/>
          </a:prstGeom>
          <a:noFill/>
          <a:ln>
            <a:noFill/>
          </a:ln>
        </p:spPr>
      </p:pic>
      <p:cxnSp>
        <p:nvCxnSpPr>
          <p:cNvPr id="150" name="Google Shape;150;p22"/>
          <p:cNvCxnSpPr/>
          <p:nvPr/>
        </p:nvCxnSpPr>
        <p:spPr>
          <a:xfrm>
            <a:off x="4572000" y="1065725"/>
            <a:ext cx="0" cy="3141900"/>
          </a:xfrm>
          <a:prstGeom prst="straightConnector1">
            <a:avLst/>
          </a:prstGeom>
          <a:noFill/>
          <a:ln w="9525" cap="flat" cmpd="sng">
            <a:solidFill>
              <a:schemeClr val="dk2"/>
            </a:solidFill>
            <a:prstDash val="solid"/>
            <a:round/>
            <a:headEnd type="none" w="med" len="med"/>
            <a:tailEnd type="none" w="med" len="med"/>
          </a:ln>
        </p:spPr>
      </p:cxnSp>
      <p:pic>
        <p:nvPicPr>
          <p:cNvPr id="151" name="Google Shape;151;p22"/>
          <p:cNvPicPr preferRelativeResize="0"/>
          <p:nvPr/>
        </p:nvPicPr>
        <p:blipFill>
          <a:blip r:embed="rId7">
            <a:alphaModFix/>
          </a:blip>
          <a:stretch>
            <a:fillRect/>
          </a:stretch>
        </p:blipFill>
        <p:spPr>
          <a:xfrm>
            <a:off x="5226891" y="1227575"/>
            <a:ext cx="2806168" cy="947865"/>
          </a:xfrm>
          <a:prstGeom prst="rect">
            <a:avLst/>
          </a:prstGeom>
          <a:noFill/>
          <a:ln>
            <a:noFill/>
          </a:ln>
        </p:spPr>
      </p:pic>
      <p:pic>
        <p:nvPicPr>
          <p:cNvPr id="152" name="Google Shape;152;p22"/>
          <p:cNvPicPr preferRelativeResize="0"/>
          <p:nvPr/>
        </p:nvPicPr>
        <p:blipFill>
          <a:blip r:embed="rId8">
            <a:alphaModFix/>
          </a:blip>
          <a:stretch>
            <a:fillRect/>
          </a:stretch>
        </p:blipFill>
        <p:spPr>
          <a:xfrm>
            <a:off x="6221403" y="2110847"/>
            <a:ext cx="1083558" cy="839473"/>
          </a:xfrm>
          <a:prstGeom prst="rect">
            <a:avLst/>
          </a:prstGeom>
          <a:noFill/>
          <a:ln>
            <a:noFill/>
          </a:ln>
        </p:spPr>
      </p:pic>
      <p:pic>
        <p:nvPicPr>
          <p:cNvPr id="153" name="Google Shape;153;p22" descr="julia-logo-color.png"/>
          <p:cNvPicPr preferRelativeResize="0"/>
          <p:nvPr/>
        </p:nvPicPr>
        <p:blipFill>
          <a:blip r:embed="rId9">
            <a:alphaModFix/>
          </a:blip>
          <a:stretch>
            <a:fillRect/>
          </a:stretch>
        </p:blipFill>
        <p:spPr>
          <a:xfrm>
            <a:off x="5931687" y="3032925"/>
            <a:ext cx="1589538" cy="993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23"/>
          <p:cNvPicPr preferRelativeResize="0"/>
          <p:nvPr/>
        </p:nvPicPr>
        <p:blipFill>
          <a:blip r:embed="rId3">
            <a:alphaModFix amt="10000"/>
          </a:blip>
          <a:stretch>
            <a:fillRect/>
          </a:stretch>
        </p:blipFill>
        <p:spPr>
          <a:xfrm>
            <a:off x="954300" y="1886688"/>
            <a:ext cx="2516976" cy="644585"/>
          </a:xfrm>
          <a:prstGeom prst="rect">
            <a:avLst/>
          </a:prstGeom>
          <a:noFill/>
          <a:ln>
            <a:noFill/>
          </a:ln>
        </p:spPr>
      </p:pic>
      <p:pic>
        <p:nvPicPr>
          <p:cNvPr id="159" name="Google Shape;159;p23"/>
          <p:cNvPicPr preferRelativeResize="0"/>
          <p:nvPr/>
        </p:nvPicPr>
        <p:blipFill rotWithShape="1">
          <a:blip r:embed="rId4">
            <a:alphaModFix amt="10000"/>
          </a:blip>
          <a:srcRect t="40179" b="9330"/>
          <a:stretch/>
        </p:blipFill>
        <p:spPr>
          <a:xfrm>
            <a:off x="1312523" y="1242712"/>
            <a:ext cx="1754933" cy="500725"/>
          </a:xfrm>
          <a:prstGeom prst="rect">
            <a:avLst/>
          </a:prstGeom>
          <a:noFill/>
          <a:ln>
            <a:noFill/>
          </a:ln>
        </p:spPr>
      </p:pic>
      <p:pic>
        <p:nvPicPr>
          <p:cNvPr id="160" name="Google Shape;160;p23"/>
          <p:cNvPicPr preferRelativeResize="0"/>
          <p:nvPr/>
        </p:nvPicPr>
        <p:blipFill>
          <a:blip r:embed="rId5">
            <a:alphaModFix amt="10000"/>
          </a:blip>
          <a:stretch>
            <a:fillRect/>
          </a:stretch>
        </p:blipFill>
        <p:spPr>
          <a:xfrm>
            <a:off x="1525857" y="2678807"/>
            <a:ext cx="1328268" cy="574511"/>
          </a:xfrm>
          <a:prstGeom prst="rect">
            <a:avLst/>
          </a:prstGeom>
          <a:noFill/>
          <a:ln>
            <a:noFill/>
          </a:ln>
        </p:spPr>
      </p:pic>
      <p:pic>
        <p:nvPicPr>
          <p:cNvPr id="161" name="Google Shape;161;p23"/>
          <p:cNvPicPr preferRelativeResize="0"/>
          <p:nvPr/>
        </p:nvPicPr>
        <p:blipFill rotWithShape="1">
          <a:blip r:embed="rId6">
            <a:alphaModFix amt="10000"/>
          </a:blip>
          <a:srcRect l="36816" r="35723" b="41096"/>
          <a:stretch/>
        </p:blipFill>
        <p:spPr>
          <a:xfrm>
            <a:off x="1073183" y="3427886"/>
            <a:ext cx="557020" cy="597401"/>
          </a:xfrm>
          <a:prstGeom prst="rect">
            <a:avLst/>
          </a:prstGeom>
          <a:noFill/>
          <a:ln>
            <a:noFill/>
          </a:ln>
        </p:spPr>
      </p:pic>
      <p:pic>
        <p:nvPicPr>
          <p:cNvPr id="162" name="Google Shape;162;p23"/>
          <p:cNvPicPr preferRelativeResize="0"/>
          <p:nvPr/>
        </p:nvPicPr>
        <p:blipFill rotWithShape="1">
          <a:blip r:embed="rId6">
            <a:alphaModFix amt="10000"/>
          </a:blip>
          <a:srcRect l="12016" t="59564" r="10505"/>
          <a:stretch/>
        </p:blipFill>
        <p:spPr>
          <a:xfrm>
            <a:off x="1590416" y="3546422"/>
            <a:ext cx="1571602" cy="410103"/>
          </a:xfrm>
          <a:prstGeom prst="rect">
            <a:avLst/>
          </a:prstGeom>
          <a:noFill/>
          <a:ln>
            <a:noFill/>
          </a:ln>
        </p:spPr>
      </p:pic>
      <p:pic>
        <p:nvPicPr>
          <p:cNvPr id="163" name="Google Shape;163;p23"/>
          <p:cNvPicPr preferRelativeResize="0"/>
          <p:nvPr/>
        </p:nvPicPr>
        <p:blipFill>
          <a:blip r:embed="rId7">
            <a:alphaModFix amt="10000"/>
          </a:blip>
          <a:stretch>
            <a:fillRect/>
          </a:stretch>
        </p:blipFill>
        <p:spPr>
          <a:xfrm>
            <a:off x="5226891" y="1227575"/>
            <a:ext cx="2806168" cy="947865"/>
          </a:xfrm>
          <a:prstGeom prst="rect">
            <a:avLst/>
          </a:prstGeom>
          <a:noFill/>
          <a:ln>
            <a:noFill/>
          </a:ln>
        </p:spPr>
      </p:pic>
      <p:pic>
        <p:nvPicPr>
          <p:cNvPr id="164" name="Google Shape;164;p23"/>
          <p:cNvPicPr preferRelativeResize="0"/>
          <p:nvPr/>
        </p:nvPicPr>
        <p:blipFill>
          <a:blip r:embed="rId8">
            <a:alphaModFix amt="10000"/>
          </a:blip>
          <a:stretch>
            <a:fillRect/>
          </a:stretch>
        </p:blipFill>
        <p:spPr>
          <a:xfrm>
            <a:off x="6221403" y="2110847"/>
            <a:ext cx="1083558" cy="839473"/>
          </a:xfrm>
          <a:prstGeom prst="rect">
            <a:avLst/>
          </a:prstGeom>
          <a:noFill/>
          <a:ln>
            <a:noFill/>
          </a:ln>
        </p:spPr>
      </p:pic>
      <p:pic>
        <p:nvPicPr>
          <p:cNvPr id="165" name="Google Shape;165;p23" descr="julia-logo-color.png"/>
          <p:cNvPicPr preferRelativeResize="0"/>
          <p:nvPr/>
        </p:nvPicPr>
        <p:blipFill>
          <a:blip r:embed="rId9">
            <a:alphaModFix amt="10000"/>
          </a:blip>
          <a:stretch>
            <a:fillRect/>
          </a:stretch>
        </p:blipFill>
        <p:spPr>
          <a:xfrm>
            <a:off x="5931687" y="3032925"/>
            <a:ext cx="1589538" cy="993450"/>
          </a:xfrm>
          <a:prstGeom prst="rect">
            <a:avLst/>
          </a:prstGeom>
          <a:noFill/>
          <a:ln>
            <a:noFill/>
          </a:ln>
        </p:spPr>
      </p:pic>
      <p:sp>
        <p:nvSpPr>
          <p:cNvPr id="166" name="Google Shape;166;p23"/>
          <p:cNvSpPr txBox="1"/>
          <p:nvPr/>
        </p:nvSpPr>
        <p:spPr>
          <a:xfrm>
            <a:off x="0" y="1299500"/>
            <a:ext cx="4572000" cy="312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t>👎 Closed Source 🙅‍♂️</a:t>
            </a:r>
            <a:endParaRPr sz="2400"/>
          </a:p>
          <a:p>
            <a:pPr marL="0" lvl="0" indent="0" algn="ctr" rtl="0">
              <a:spcBef>
                <a:spcPts val="0"/>
              </a:spcBef>
              <a:spcAft>
                <a:spcPts val="0"/>
              </a:spcAft>
              <a:buNone/>
            </a:pPr>
            <a:endParaRPr sz="2400"/>
          </a:p>
          <a:p>
            <a:pPr marL="0" lvl="0" indent="0" algn="ctr" rtl="0">
              <a:spcBef>
                <a:spcPts val="0"/>
              </a:spcBef>
              <a:spcAft>
                <a:spcPts val="0"/>
              </a:spcAft>
              <a:buNone/>
            </a:pPr>
            <a:r>
              <a:rPr lang="en" sz="2400">
                <a:solidFill>
                  <a:schemeClr val="dk1"/>
                </a:solidFill>
              </a:rPr>
              <a:t>👎 Expensive 💸</a:t>
            </a:r>
            <a:endParaRPr sz="2400">
              <a:solidFill>
                <a:schemeClr val="dk1"/>
              </a:solidFill>
            </a:endParaRPr>
          </a:p>
          <a:p>
            <a:pPr marL="0" lvl="0" indent="0" algn="ctr" rtl="0">
              <a:spcBef>
                <a:spcPts val="0"/>
              </a:spcBef>
              <a:spcAft>
                <a:spcPts val="0"/>
              </a:spcAft>
              <a:buNone/>
            </a:pPr>
            <a:endParaRPr sz="2400">
              <a:solidFill>
                <a:schemeClr val="dk1"/>
              </a:solidFill>
            </a:endParaRPr>
          </a:p>
          <a:p>
            <a:pPr marL="0" lvl="0" indent="0" algn="ctr" rtl="0">
              <a:spcBef>
                <a:spcPts val="0"/>
              </a:spcBef>
              <a:spcAft>
                <a:spcPts val="0"/>
              </a:spcAft>
              <a:buNone/>
            </a:pPr>
            <a:r>
              <a:rPr lang="en" sz="2400">
                <a:solidFill>
                  <a:schemeClr val="dk1"/>
                </a:solidFill>
              </a:rPr>
              <a:t>👎 Limited 😩</a:t>
            </a:r>
            <a:endParaRPr sz="2400">
              <a:solidFill>
                <a:schemeClr val="dk1"/>
              </a:solidFill>
            </a:endParaRPr>
          </a:p>
          <a:p>
            <a:pPr marL="0" lvl="0" indent="0" algn="ctr" rtl="0">
              <a:spcBef>
                <a:spcPts val="0"/>
              </a:spcBef>
              <a:spcAft>
                <a:spcPts val="0"/>
              </a:spcAft>
              <a:buNone/>
            </a:pPr>
            <a:endParaRPr sz="2400">
              <a:solidFill>
                <a:schemeClr val="dk1"/>
              </a:solidFill>
            </a:endParaRPr>
          </a:p>
          <a:p>
            <a:pPr marL="0" lvl="0" indent="0" algn="ctr" rtl="0">
              <a:spcBef>
                <a:spcPts val="0"/>
              </a:spcBef>
              <a:spcAft>
                <a:spcPts val="0"/>
              </a:spcAft>
              <a:buNone/>
            </a:pPr>
            <a:r>
              <a:rPr lang="en" sz="2400">
                <a:solidFill>
                  <a:schemeClr val="dk1"/>
                </a:solidFill>
              </a:rPr>
              <a:t>👍 Easy to learn 👩‍💻</a:t>
            </a:r>
            <a:endParaRPr sz="2400">
              <a:solidFill>
                <a:schemeClr val="dk1"/>
              </a:solidFill>
            </a:endParaRPr>
          </a:p>
        </p:txBody>
      </p:sp>
      <p:sp>
        <p:nvSpPr>
          <p:cNvPr id="167" name="Google Shape;167;p23"/>
          <p:cNvSpPr txBox="1"/>
          <p:nvPr/>
        </p:nvSpPr>
        <p:spPr>
          <a:xfrm>
            <a:off x="4572000" y="1331800"/>
            <a:ext cx="4572000" cy="312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dk1"/>
                </a:solidFill>
              </a:rPr>
              <a:t>👍</a:t>
            </a:r>
            <a:r>
              <a:rPr lang="en" sz="2400"/>
              <a:t> Open Source 🤩 </a:t>
            </a:r>
            <a:endParaRPr sz="2400"/>
          </a:p>
          <a:p>
            <a:pPr marL="0" lvl="0" indent="0" algn="ctr" rtl="0">
              <a:spcBef>
                <a:spcPts val="0"/>
              </a:spcBef>
              <a:spcAft>
                <a:spcPts val="0"/>
              </a:spcAft>
              <a:buNone/>
            </a:pPr>
            <a:endParaRPr sz="2400"/>
          </a:p>
          <a:p>
            <a:pPr marL="0" lvl="0" indent="0" algn="ctr" rtl="0">
              <a:spcBef>
                <a:spcPts val="0"/>
              </a:spcBef>
              <a:spcAft>
                <a:spcPts val="0"/>
              </a:spcAft>
              <a:buNone/>
            </a:pPr>
            <a:r>
              <a:rPr lang="en" sz="2400">
                <a:solidFill>
                  <a:schemeClr val="dk1"/>
                </a:solidFill>
              </a:rPr>
              <a:t>👍 Free (or very cheap) 🤑</a:t>
            </a:r>
            <a:endParaRPr sz="2400">
              <a:solidFill>
                <a:schemeClr val="dk1"/>
              </a:solidFill>
            </a:endParaRPr>
          </a:p>
          <a:p>
            <a:pPr marL="0" lvl="0" indent="0" algn="ctr" rtl="0">
              <a:spcBef>
                <a:spcPts val="0"/>
              </a:spcBef>
              <a:spcAft>
                <a:spcPts val="0"/>
              </a:spcAft>
              <a:buNone/>
            </a:pPr>
            <a:endParaRPr sz="2400">
              <a:solidFill>
                <a:schemeClr val="dk1"/>
              </a:solidFill>
            </a:endParaRPr>
          </a:p>
          <a:p>
            <a:pPr marL="0" lvl="0" indent="0" algn="ctr" rtl="0">
              <a:spcBef>
                <a:spcPts val="0"/>
              </a:spcBef>
              <a:spcAft>
                <a:spcPts val="0"/>
              </a:spcAft>
              <a:buNone/>
            </a:pPr>
            <a:r>
              <a:rPr lang="en" sz="2400">
                <a:solidFill>
                  <a:schemeClr val="dk1"/>
                </a:solidFill>
              </a:rPr>
              <a:t>👎 Extremely Powerful 💪</a:t>
            </a:r>
            <a:endParaRPr sz="2400">
              <a:solidFill>
                <a:schemeClr val="dk1"/>
              </a:solidFill>
            </a:endParaRPr>
          </a:p>
          <a:p>
            <a:pPr marL="0" lvl="0" indent="0" algn="ctr" rtl="0">
              <a:spcBef>
                <a:spcPts val="0"/>
              </a:spcBef>
              <a:spcAft>
                <a:spcPts val="0"/>
              </a:spcAft>
              <a:buNone/>
            </a:pPr>
            <a:endParaRPr sz="2400">
              <a:solidFill>
                <a:schemeClr val="dk1"/>
              </a:solidFill>
            </a:endParaRPr>
          </a:p>
          <a:p>
            <a:pPr marL="0" lvl="0" indent="0" algn="ctr" rtl="0">
              <a:spcBef>
                <a:spcPts val="0"/>
              </a:spcBef>
              <a:spcAft>
                <a:spcPts val="0"/>
              </a:spcAft>
              <a:buNone/>
            </a:pPr>
            <a:r>
              <a:rPr lang="en" sz="2400">
                <a:solidFill>
                  <a:schemeClr val="dk1"/>
                </a:solidFill>
              </a:rPr>
              <a:t>👎 Steep learning curve 👩‍💻</a:t>
            </a:r>
            <a:endParaRPr sz="2400">
              <a:solidFill>
                <a:schemeClr val="dk1"/>
              </a:solidFill>
            </a:endParaRPr>
          </a:p>
        </p:txBody>
      </p:sp>
      <p:sp>
        <p:nvSpPr>
          <p:cNvPr id="168" name="Google Shape;168;p23"/>
          <p:cNvSpPr txBox="1"/>
          <p:nvPr/>
        </p:nvSpPr>
        <p:spPr>
          <a:xfrm>
            <a:off x="609800" y="455075"/>
            <a:ext cx="3462600" cy="37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4B68F1"/>
                </a:solidFill>
                <a:latin typeface="Raleway ExtraBold"/>
                <a:ea typeface="Raleway ExtraBold"/>
                <a:cs typeface="Raleway ExtraBold"/>
                <a:sym typeface="Raleway ExtraBold"/>
              </a:rPr>
              <a:t>Auto-managed closed tools</a:t>
            </a:r>
            <a:endParaRPr sz="1800">
              <a:solidFill>
                <a:srgbClr val="4B68F1"/>
              </a:solidFill>
              <a:latin typeface="Raleway ExtraBold"/>
              <a:ea typeface="Raleway ExtraBold"/>
              <a:cs typeface="Raleway ExtraBold"/>
              <a:sym typeface="Raleway ExtraBold"/>
            </a:endParaRPr>
          </a:p>
        </p:txBody>
      </p:sp>
      <p:sp>
        <p:nvSpPr>
          <p:cNvPr id="169" name="Google Shape;169;p23"/>
          <p:cNvSpPr txBox="1"/>
          <p:nvPr/>
        </p:nvSpPr>
        <p:spPr>
          <a:xfrm>
            <a:off x="5028225" y="455075"/>
            <a:ext cx="3417000" cy="37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4B68F1"/>
                </a:solidFill>
                <a:latin typeface="Raleway ExtraBold"/>
                <a:ea typeface="Raleway ExtraBold"/>
                <a:cs typeface="Raleway ExtraBold"/>
                <a:sym typeface="Raleway ExtraBold"/>
              </a:rPr>
              <a:t>Programming Languages</a:t>
            </a:r>
            <a:endParaRPr sz="1800">
              <a:solidFill>
                <a:srgbClr val="4B68F1"/>
              </a:solidFill>
              <a:latin typeface="Raleway ExtraBold"/>
              <a:ea typeface="Raleway ExtraBold"/>
              <a:cs typeface="Raleway ExtraBold"/>
              <a:sym typeface="Raleway ExtraBold"/>
            </a:endParaRPr>
          </a:p>
        </p:txBody>
      </p:sp>
      <p:cxnSp>
        <p:nvCxnSpPr>
          <p:cNvPr id="170" name="Google Shape;170;p23"/>
          <p:cNvCxnSpPr/>
          <p:nvPr/>
        </p:nvCxnSpPr>
        <p:spPr>
          <a:xfrm>
            <a:off x="4572000" y="1065725"/>
            <a:ext cx="0" cy="31419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pic>
        <p:nvPicPr>
          <p:cNvPr id="175" name="Google Shape;175;p24"/>
          <p:cNvPicPr preferRelativeResize="0"/>
          <p:nvPr/>
        </p:nvPicPr>
        <p:blipFill>
          <a:blip r:embed="rId3">
            <a:alphaModFix/>
          </a:blip>
          <a:stretch>
            <a:fillRect/>
          </a:stretch>
        </p:blipFill>
        <p:spPr>
          <a:xfrm>
            <a:off x="0" y="0"/>
            <a:ext cx="9143998" cy="5143500"/>
          </a:xfrm>
          <a:prstGeom prst="rect">
            <a:avLst/>
          </a:prstGeom>
          <a:noFill/>
          <a:ln>
            <a:noFill/>
          </a:ln>
        </p:spPr>
      </p:pic>
      <p:pic>
        <p:nvPicPr>
          <p:cNvPr id="176" name="Google Shape;176;p24"/>
          <p:cNvPicPr preferRelativeResize="0"/>
          <p:nvPr/>
        </p:nvPicPr>
        <p:blipFill>
          <a:blip r:embed="rId4">
            <a:alphaModFix/>
          </a:blip>
          <a:stretch>
            <a:fillRect/>
          </a:stretch>
        </p:blipFill>
        <p:spPr>
          <a:xfrm>
            <a:off x="1351725" y="2556275"/>
            <a:ext cx="247650" cy="247650"/>
          </a:xfrm>
          <a:prstGeom prst="rect">
            <a:avLst/>
          </a:prstGeom>
          <a:noFill/>
          <a:ln>
            <a:noFill/>
          </a:ln>
        </p:spPr>
      </p:pic>
      <p:pic>
        <p:nvPicPr>
          <p:cNvPr id="177" name="Google Shape;177;p24"/>
          <p:cNvPicPr preferRelativeResize="0"/>
          <p:nvPr/>
        </p:nvPicPr>
        <p:blipFill>
          <a:blip r:embed="rId5">
            <a:alphaModFix/>
          </a:blip>
          <a:stretch>
            <a:fillRect/>
          </a:stretch>
        </p:blipFill>
        <p:spPr>
          <a:xfrm>
            <a:off x="8018125" y="1375825"/>
            <a:ext cx="152400" cy="152400"/>
          </a:xfrm>
          <a:prstGeom prst="rect">
            <a:avLst/>
          </a:prstGeom>
          <a:noFill/>
          <a:ln>
            <a:noFill/>
          </a:ln>
        </p:spPr>
      </p:pic>
      <p:pic>
        <p:nvPicPr>
          <p:cNvPr id="178" name="Google Shape;178;p24"/>
          <p:cNvPicPr preferRelativeResize="0"/>
          <p:nvPr/>
        </p:nvPicPr>
        <p:blipFill>
          <a:blip r:embed="rId6">
            <a:alphaModFix/>
          </a:blip>
          <a:stretch>
            <a:fillRect/>
          </a:stretch>
        </p:blipFill>
        <p:spPr>
          <a:xfrm>
            <a:off x="7611425" y="3927650"/>
            <a:ext cx="152400" cy="152400"/>
          </a:xfrm>
          <a:prstGeom prst="rect">
            <a:avLst/>
          </a:prstGeom>
          <a:noFill/>
          <a:ln>
            <a:noFill/>
          </a:ln>
        </p:spPr>
      </p:pic>
      <p:sp>
        <p:nvSpPr>
          <p:cNvPr id="179" name="Google Shape;179;p24"/>
          <p:cNvSpPr txBox="1">
            <a:spLocks noGrp="1"/>
          </p:cNvSpPr>
          <p:nvPr>
            <p:ph type="title"/>
          </p:nvPr>
        </p:nvSpPr>
        <p:spPr>
          <a:xfrm>
            <a:off x="2437225" y="2016825"/>
            <a:ext cx="4269600" cy="111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aleway ExtraBold"/>
                <a:ea typeface="Raleway ExtraBold"/>
                <a:cs typeface="Raleway ExtraBold"/>
                <a:sym typeface="Raleway ExtraBold"/>
              </a:rPr>
              <a:t>Why Python</a:t>
            </a:r>
            <a:endParaRPr>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a:solidFill>
                  <a:srgbClr val="FFFFFF"/>
                </a:solidFill>
                <a:latin typeface="Raleway ExtraBold"/>
                <a:ea typeface="Raleway ExtraBold"/>
                <a:cs typeface="Raleway ExtraBold"/>
                <a:sym typeface="Raleway ExtraBold"/>
              </a:rPr>
              <a:t>for Data Analysis?</a:t>
            </a:r>
            <a:endParaRPr>
              <a:solidFill>
                <a:srgbClr val="FFFFFF"/>
              </a:solidFill>
              <a:latin typeface="Raleway ExtraBold"/>
              <a:ea typeface="Raleway ExtraBold"/>
              <a:cs typeface="Raleway ExtraBold"/>
              <a:sym typeface="Raleway Extra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25"/>
          <p:cNvPicPr preferRelativeResize="0"/>
          <p:nvPr/>
        </p:nvPicPr>
        <p:blipFill>
          <a:blip r:embed="rId3">
            <a:alphaModFix/>
          </a:blip>
          <a:stretch>
            <a:fillRect/>
          </a:stretch>
        </p:blipFill>
        <p:spPr>
          <a:xfrm flipH="1">
            <a:off x="6" y="0"/>
            <a:ext cx="7644287" cy="5143499"/>
          </a:xfrm>
          <a:prstGeom prst="rect">
            <a:avLst/>
          </a:prstGeom>
          <a:noFill/>
          <a:ln>
            <a:noFill/>
          </a:ln>
        </p:spPr>
      </p:pic>
      <p:sp>
        <p:nvSpPr>
          <p:cNvPr id="185" name="Google Shape;185;p25"/>
          <p:cNvSpPr txBox="1">
            <a:spLocks noGrp="1"/>
          </p:cNvSpPr>
          <p:nvPr>
            <p:ph type="title"/>
          </p:nvPr>
        </p:nvSpPr>
        <p:spPr>
          <a:xfrm>
            <a:off x="610300" y="673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64280"/>
                </a:solidFill>
                <a:latin typeface="Raleway ExtraBold"/>
                <a:ea typeface="Raleway ExtraBold"/>
                <a:cs typeface="Raleway ExtraBold"/>
                <a:sym typeface="Raleway ExtraBold"/>
              </a:rPr>
              <a:t>Why Python for Data Analysis?</a:t>
            </a:r>
            <a:endParaRPr>
              <a:solidFill>
                <a:srgbClr val="264280"/>
              </a:solidFill>
              <a:latin typeface="Raleway ExtraBold"/>
              <a:ea typeface="Raleway ExtraBold"/>
              <a:cs typeface="Raleway ExtraBold"/>
              <a:sym typeface="Raleway ExtraBold"/>
            </a:endParaRPr>
          </a:p>
        </p:txBody>
      </p:sp>
      <p:sp>
        <p:nvSpPr>
          <p:cNvPr id="186" name="Google Shape;186;p25"/>
          <p:cNvSpPr txBox="1">
            <a:spLocks noGrp="1"/>
          </p:cNvSpPr>
          <p:nvPr>
            <p:ph type="body" idx="1"/>
          </p:nvPr>
        </p:nvSpPr>
        <p:spPr>
          <a:xfrm>
            <a:off x="690050" y="117012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solidFill>
                  <a:srgbClr val="999999"/>
                </a:solidFill>
              </a:rPr>
              <a:t>Why would we choose Python over R or Julia?</a:t>
            </a:r>
            <a:endParaRPr i="1">
              <a:solidFill>
                <a:srgbClr val="999999"/>
              </a:solidFill>
            </a:endParaRPr>
          </a:p>
          <a:p>
            <a:pPr marL="0" lvl="0" indent="0" algn="l" rtl="0">
              <a:spcBef>
                <a:spcPts val="1600"/>
              </a:spcBef>
              <a:spcAft>
                <a:spcPts val="0"/>
              </a:spcAft>
              <a:buNone/>
            </a:pPr>
            <a:endParaRPr/>
          </a:p>
          <a:p>
            <a:pPr marL="0" lvl="0" indent="0" algn="l" rtl="0">
              <a:spcBef>
                <a:spcPts val="1600"/>
              </a:spcBef>
              <a:spcAft>
                <a:spcPts val="0"/>
              </a:spcAft>
              <a:buNone/>
            </a:pPr>
            <a:r>
              <a:rPr lang="en"/>
              <a:t>👍 very simple and intuitive to learn</a:t>
            </a:r>
            <a:endParaRPr/>
          </a:p>
          <a:p>
            <a:pPr marL="0" lvl="0" indent="0" algn="l" rtl="0">
              <a:spcBef>
                <a:spcPts val="1600"/>
              </a:spcBef>
              <a:spcAft>
                <a:spcPts val="0"/>
              </a:spcAft>
              <a:buClr>
                <a:schemeClr val="dk1"/>
              </a:buClr>
              <a:buSzPts val="1100"/>
              <a:buFont typeface="Arial"/>
              <a:buNone/>
            </a:pPr>
            <a:r>
              <a:rPr lang="en"/>
              <a:t>👍 “correct” language</a:t>
            </a:r>
            <a:endParaRPr/>
          </a:p>
          <a:p>
            <a:pPr marL="0" lvl="0" indent="0" algn="l" rtl="0">
              <a:spcBef>
                <a:spcPts val="1600"/>
              </a:spcBef>
              <a:spcAft>
                <a:spcPts val="0"/>
              </a:spcAft>
              <a:buNone/>
            </a:pPr>
            <a:r>
              <a:rPr lang="en"/>
              <a:t>👍 powerful libraries (not just for Data Analysis)</a:t>
            </a:r>
            <a:endParaRPr/>
          </a:p>
          <a:p>
            <a:pPr marL="0" lvl="0" indent="0" algn="l" rtl="0">
              <a:spcBef>
                <a:spcPts val="1600"/>
              </a:spcBef>
              <a:spcAft>
                <a:spcPts val="0"/>
              </a:spcAft>
              <a:buClr>
                <a:schemeClr val="dk1"/>
              </a:buClr>
              <a:buSzPts val="1100"/>
              <a:buFont typeface="Arial"/>
              <a:buNone/>
            </a:pPr>
            <a:r>
              <a:rPr lang="en"/>
              <a:t>👍 free and open source</a:t>
            </a:r>
            <a:endParaRPr/>
          </a:p>
          <a:p>
            <a:pPr marL="0" lvl="0" indent="0" algn="l" rtl="0">
              <a:spcBef>
                <a:spcPts val="1600"/>
              </a:spcBef>
              <a:spcAft>
                <a:spcPts val="1600"/>
              </a:spcAft>
              <a:buClr>
                <a:schemeClr val="dk1"/>
              </a:buClr>
              <a:buSzPts val="1100"/>
              <a:buFont typeface="Arial"/>
              <a:buNone/>
            </a:pPr>
            <a:r>
              <a:rPr lang="en"/>
              <a:t>👍 amazing community, docs and conferences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2" name="Google Shape;192;p26"/>
          <p:cNvPicPr preferRelativeResize="0"/>
          <p:nvPr/>
        </p:nvPicPr>
        <p:blipFill>
          <a:blip r:embed="rId3">
            <a:alphaModFix/>
          </a:blip>
          <a:stretch>
            <a:fillRect/>
          </a:stretch>
        </p:blipFill>
        <p:spPr>
          <a:xfrm flipH="1">
            <a:off x="6" y="0"/>
            <a:ext cx="7644287" cy="5143499"/>
          </a:xfrm>
          <a:prstGeom prst="rect">
            <a:avLst/>
          </a:prstGeom>
          <a:noFill/>
          <a:ln>
            <a:noFill/>
          </a:ln>
        </p:spPr>
      </p:pic>
      <p:sp>
        <p:nvSpPr>
          <p:cNvPr id="193" name="Google Shape;193;p26"/>
          <p:cNvSpPr txBox="1">
            <a:spLocks noGrp="1"/>
          </p:cNvSpPr>
          <p:nvPr>
            <p:ph type="body" idx="1"/>
          </p:nvPr>
        </p:nvSpPr>
        <p:spPr>
          <a:xfrm>
            <a:off x="616500" y="132252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solidFill>
                  <a:srgbClr val="4B68F1"/>
                </a:solidFill>
              </a:rPr>
              <a:t>Python, sadly, is not always the answer</a:t>
            </a:r>
            <a:endParaRPr i="1">
              <a:solidFill>
                <a:srgbClr val="4B68F1"/>
              </a:solidFill>
            </a:endParaRPr>
          </a:p>
          <a:p>
            <a:pPr marL="0" lvl="0" indent="0" algn="l" rtl="0">
              <a:spcBef>
                <a:spcPts val="1600"/>
              </a:spcBef>
              <a:spcAft>
                <a:spcPts val="0"/>
              </a:spcAft>
              <a:buNone/>
            </a:pPr>
            <a:endParaRPr/>
          </a:p>
          <a:p>
            <a:pPr marL="457200" lvl="0" indent="-342900" algn="l" rtl="0">
              <a:lnSpc>
                <a:spcPct val="200000"/>
              </a:lnSpc>
              <a:spcBef>
                <a:spcPts val="1600"/>
              </a:spcBef>
              <a:spcAft>
                <a:spcPts val="0"/>
              </a:spcAft>
              <a:buSzPts val="1800"/>
              <a:buChar char="●"/>
            </a:pPr>
            <a:r>
              <a:rPr lang="en"/>
              <a:t>When R Studio is needed</a:t>
            </a:r>
            <a:endParaRPr/>
          </a:p>
          <a:p>
            <a:pPr marL="457200" lvl="0" indent="-342900" algn="l" rtl="0">
              <a:lnSpc>
                <a:spcPct val="200000"/>
              </a:lnSpc>
              <a:spcBef>
                <a:spcPts val="0"/>
              </a:spcBef>
              <a:spcAft>
                <a:spcPts val="0"/>
              </a:spcAft>
              <a:buSzPts val="1800"/>
              <a:buChar char="●"/>
            </a:pPr>
            <a:r>
              <a:rPr lang="en"/>
              <a:t>When dealing with advanced statistical methods</a:t>
            </a:r>
            <a:endParaRPr/>
          </a:p>
          <a:p>
            <a:pPr marL="457200" lvl="0" indent="-342900" algn="l" rtl="0">
              <a:lnSpc>
                <a:spcPct val="200000"/>
              </a:lnSpc>
              <a:spcBef>
                <a:spcPts val="0"/>
              </a:spcBef>
              <a:spcAft>
                <a:spcPts val="0"/>
              </a:spcAft>
              <a:buSzPts val="1800"/>
              <a:buChar char="●"/>
            </a:pPr>
            <a:r>
              <a:rPr lang="en"/>
              <a:t>When extreme performance is needed</a:t>
            </a:r>
            <a:endParaRPr/>
          </a:p>
        </p:txBody>
      </p:sp>
      <p:sp>
        <p:nvSpPr>
          <p:cNvPr id="194" name="Google Shape;194;p26"/>
          <p:cNvSpPr txBox="1">
            <a:spLocks noGrp="1"/>
          </p:cNvSpPr>
          <p:nvPr>
            <p:ph type="title"/>
          </p:nvPr>
        </p:nvSpPr>
        <p:spPr>
          <a:xfrm>
            <a:off x="616500" y="902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64280"/>
                </a:solidFill>
                <a:latin typeface="Raleway ExtraBold"/>
                <a:ea typeface="Raleway ExtraBold"/>
                <a:cs typeface="Raleway ExtraBold"/>
                <a:sym typeface="Raleway ExtraBold"/>
              </a:rPr>
              <a:t>When to choose R?</a:t>
            </a:r>
            <a:endParaRPr>
              <a:solidFill>
                <a:srgbClr val="264280"/>
              </a:solidFill>
              <a:latin typeface="Raleway ExtraBold"/>
              <a:ea typeface="Raleway ExtraBold"/>
              <a:cs typeface="Raleway ExtraBold"/>
              <a:sym typeface="Raleway ExtraBo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p27"/>
          <p:cNvPicPr preferRelativeResize="0"/>
          <p:nvPr/>
        </p:nvPicPr>
        <p:blipFill>
          <a:blip r:embed="rId3">
            <a:alphaModFix/>
          </a:blip>
          <a:stretch>
            <a:fillRect/>
          </a:stretch>
        </p:blipFill>
        <p:spPr>
          <a:xfrm>
            <a:off x="0" y="0"/>
            <a:ext cx="9143998" cy="5143500"/>
          </a:xfrm>
          <a:prstGeom prst="rect">
            <a:avLst/>
          </a:prstGeom>
          <a:noFill/>
          <a:ln>
            <a:noFill/>
          </a:ln>
        </p:spPr>
      </p:pic>
      <p:pic>
        <p:nvPicPr>
          <p:cNvPr id="201" name="Google Shape;201;p27"/>
          <p:cNvPicPr preferRelativeResize="0"/>
          <p:nvPr/>
        </p:nvPicPr>
        <p:blipFill>
          <a:blip r:embed="rId4">
            <a:alphaModFix/>
          </a:blip>
          <a:stretch>
            <a:fillRect/>
          </a:stretch>
        </p:blipFill>
        <p:spPr>
          <a:xfrm>
            <a:off x="1351725" y="2556275"/>
            <a:ext cx="247650" cy="247650"/>
          </a:xfrm>
          <a:prstGeom prst="rect">
            <a:avLst/>
          </a:prstGeom>
          <a:noFill/>
          <a:ln>
            <a:noFill/>
          </a:ln>
        </p:spPr>
      </p:pic>
      <p:pic>
        <p:nvPicPr>
          <p:cNvPr id="202" name="Google Shape;202;p27"/>
          <p:cNvPicPr preferRelativeResize="0"/>
          <p:nvPr/>
        </p:nvPicPr>
        <p:blipFill>
          <a:blip r:embed="rId5">
            <a:alphaModFix/>
          </a:blip>
          <a:stretch>
            <a:fillRect/>
          </a:stretch>
        </p:blipFill>
        <p:spPr>
          <a:xfrm>
            <a:off x="8018125" y="1375825"/>
            <a:ext cx="152400" cy="152400"/>
          </a:xfrm>
          <a:prstGeom prst="rect">
            <a:avLst/>
          </a:prstGeom>
          <a:noFill/>
          <a:ln>
            <a:noFill/>
          </a:ln>
        </p:spPr>
      </p:pic>
      <p:pic>
        <p:nvPicPr>
          <p:cNvPr id="203" name="Google Shape;203;p27"/>
          <p:cNvPicPr preferRelativeResize="0"/>
          <p:nvPr/>
        </p:nvPicPr>
        <p:blipFill>
          <a:blip r:embed="rId6">
            <a:alphaModFix/>
          </a:blip>
          <a:stretch>
            <a:fillRect/>
          </a:stretch>
        </p:blipFill>
        <p:spPr>
          <a:xfrm>
            <a:off x="7611425" y="3927650"/>
            <a:ext cx="152400" cy="152400"/>
          </a:xfrm>
          <a:prstGeom prst="rect">
            <a:avLst/>
          </a:prstGeom>
          <a:noFill/>
          <a:ln>
            <a:noFill/>
          </a:ln>
        </p:spPr>
      </p:pic>
      <p:sp>
        <p:nvSpPr>
          <p:cNvPr id="204" name="Google Shape;204;p2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Raleway ExtraBold"/>
                <a:ea typeface="Raleway ExtraBold"/>
                <a:cs typeface="Raleway ExtraBold"/>
                <a:sym typeface="Raleway ExtraBold"/>
              </a:rPr>
              <a:t>The Data Analysis</a:t>
            </a:r>
            <a:endParaRPr>
              <a:solidFill>
                <a:schemeClr val="lt1"/>
              </a:solidFill>
              <a:latin typeface="Raleway ExtraBold"/>
              <a:ea typeface="Raleway ExtraBold"/>
              <a:cs typeface="Raleway ExtraBold"/>
              <a:sym typeface="Raleway ExtraBold"/>
            </a:endParaRPr>
          </a:p>
          <a:p>
            <a:pPr marL="0" lvl="0" indent="0" algn="ctr" rtl="0">
              <a:spcBef>
                <a:spcPts val="0"/>
              </a:spcBef>
              <a:spcAft>
                <a:spcPts val="0"/>
              </a:spcAft>
              <a:buNone/>
            </a:pPr>
            <a:r>
              <a:rPr lang="en">
                <a:solidFill>
                  <a:schemeClr val="lt1"/>
                </a:solidFill>
                <a:latin typeface="Raleway ExtraBold"/>
                <a:ea typeface="Raleway ExtraBold"/>
                <a:cs typeface="Raleway ExtraBold"/>
                <a:sym typeface="Raleway ExtraBold"/>
              </a:rPr>
              <a:t>Process</a:t>
            </a:r>
            <a:endParaRPr>
              <a:solidFill>
                <a:schemeClr val="lt1"/>
              </a:solidFill>
              <a:latin typeface="Raleway ExtraBold"/>
              <a:ea typeface="Raleway ExtraBold"/>
              <a:cs typeface="Raleway ExtraBold"/>
              <a:sym typeface="Raleway ExtraBo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28"/>
          <p:cNvPicPr preferRelativeResize="0"/>
          <p:nvPr/>
        </p:nvPicPr>
        <p:blipFill>
          <a:blip r:embed="rId3">
            <a:alphaModFix/>
          </a:blip>
          <a:stretch>
            <a:fillRect/>
          </a:stretch>
        </p:blipFill>
        <p:spPr>
          <a:xfrm>
            <a:off x="808325" y="199713"/>
            <a:ext cx="7313775" cy="4744076"/>
          </a:xfrm>
          <a:prstGeom prst="rect">
            <a:avLst/>
          </a:prstGeom>
          <a:noFill/>
          <a:ln>
            <a:noFill/>
          </a:ln>
        </p:spPr>
      </p:pic>
      <p:sp>
        <p:nvSpPr>
          <p:cNvPr id="210" name="Google Shape;210;p28"/>
          <p:cNvSpPr txBox="1"/>
          <p:nvPr/>
        </p:nvSpPr>
        <p:spPr>
          <a:xfrm>
            <a:off x="7137200" y="1444075"/>
            <a:ext cx="1748100" cy="2887200"/>
          </a:xfrm>
          <a:prstGeom prst="rect">
            <a:avLst/>
          </a:prstGeom>
          <a:noFill/>
          <a:ln>
            <a:noFill/>
          </a:ln>
        </p:spPr>
        <p:txBody>
          <a:bodyPr spcFirstLastPara="1" wrap="square" lIns="91425" tIns="91425" rIns="91425" bIns="91425" anchor="t" anchorCtr="0">
            <a:noAutofit/>
          </a:bodyPr>
          <a:lstStyle/>
          <a:p>
            <a:pPr marL="285750" lvl="0" indent="-184150" algn="l" rtl="0">
              <a:lnSpc>
                <a:spcPct val="150000"/>
              </a:lnSpc>
              <a:spcBef>
                <a:spcPts val="0"/>
              </a:spcBef>
              <a:spcAft>
                <a:spcPts val="0"/>
              </a:spcAft>
              <a:buSzPts val="1100"/>
              <a:buChar char="●"/>
            </a:pPr>
            <a:r>
              <a:rPr lang="en" sz="1100"/>
              <a:t>Building Machine Learning Models</a:t>
            </a:r>
            <a:endParaRPr sz="1100"/>
          </a:p>
          <a:p>
            <a:pPr marL="285750" lvl="0" indent="-184150" algn="l" rtl="0">
              <a:lnSpc>
                <a:spcPct val="150000"/>
              </a:lnSpc>
              <a:spcBef>
                <a:spcPts val="0"/>
              </a:spcBef>
              <a:spcAft>
                <a:spcPts val="0"/>
              </a:spcAft>
              <a:buSzPts val="1100"/>
              <a:buChar char="●"/>
            </a:pPr>
            <a:r>
              <a:rPr lang="en" sz="1100"/>
              <a:t>Feature Engineering</a:t>
            </a:r>
            <a:endParaRPr sz="1100"/>
          </a:p>
          <a:p>
            <a:pPr marL="285750" lvl="0" indent="-184150" algn="l" rtl="0">
              <a:lnSpc>
                <a:spcPct val="150000"/>
              </a:lnSpc>
              <a:spcBef>
                <a:spcPts val="0"/>
              </a:spcBef>
              <a:spcAft>
                <a:spcPts val="0"/>
              </a:spcAft>
              <a:buSzPts val="1100"/>
              <a:buChar char="●"/>
            </a:pPr>
            <a:r>
              <a:rPr lang="en" sz="1100"/>
              <a:t>Moving ML into production</a:t>
            </a:r>
            <a:endParaRPr sz="1100"/>
          </a:p>
          <a:p>
            <a:pPr marL="285750" lvl="0" indent="-184150" algn="l" rtl="0">
              <a:lnSpc>
                <a:spcPct val="150000"/>
              </a:lnSpc>
              <a:spcBef>
                <a:spcPts val="0"/>
              </a:spcBef>
              <a:spcAft>
                <a:spcPts val="0"/>
              </a:spcAft>
              <a:buSzPts val="1100"/>
              <a:buChar char="●"/>
            </a:pPr>
            <a:r>
              <a:rPr lang="en" sz="1100"/>
              <a:t>Building ETL pipelines</a:t>
            </a:r>
            <a:endParaRPr sz="1100"/>
          </a:p>
          <a:p>
            <a:pPr marL="285750" lvl="0" indent="-184150" algn="l" rtl="0">
              <a:lnSpc>
                <a:spcPct val="150000"/>
              </a:lnSpc>
              <a:spcBef>
                <a:spcPts val="0"/>
              </a:spcBef>
              <a:spcAft>
                <a:spcPts val="0"/>
              </a:spcAft>
              <a:buSzPts val="1100"/>
              <a:buChar char="●"/>
            </a:pPr>
            <a:r>
              <a:rPr lang="en" sz="1100"/>
              <a:t>Live dashboard and reporting</a:t>
            </a:r>
            <a:endParaRPr sz="1100"/>
          </a:p>
          <a:p>
            <a:pPr marL="285750" lvl="0" indent="-184150" algn="l" rtl="0">
              <a:lnSpc>
                <a:spcPct val="150000"/>
              </a:lnSpc>
              <a:spcBef>
                <a:spcPts val="0"/>
              </a:spcBef>
              <a:spcAft>
                <a:spcPts val="0"/>
              </a:spcAft>
              <a:buSzPts val="1100"/>
              <a:buChar char="●"/>
            </a:pPr>
            <a:r>
              <a:rPr lang="en" sz="1100"/>
              <a:t>Decision making and real-life tests</a:t>
            </a:r>
            <a:endParaRPr sz="1100"/>
          </a:p>
        </p:txBody>
      </p:sp>
      <p:sp>
        <p:nvSpPr>
          <p:cNvPr id="211" name="Google Shape;211;p28"/>
          <p:cNvSpPr txBox="1"/>
          <p:nvPr/>
        </p:nvSpPr>
        <p:spPr>
          <a:xfrm>
            <a:off x="5465350" y="1444075"/>
            <a:ext cx="1748100" cy="2887200"/>
          </a:xfrm>
          <a:prstGeom prst="rect">
            <a:avLst/>
          </a:prstGeom>
          <a:noFill/>
          <a:ln>
            <a:noFill/>
          </a:ln>
        </p:spPr>
        <p:txBody>
          <a:bodyPr spcFirstLastPara="1" wrap="square" lIns="91425" tIns="91425" rIns="91425" bIns="91425" anchor="t" anchorCtr="0">
            <a:noAutofit/>
          </a:bodyPr>
          <a:lstStyle/>
          <a:p>
            <a:pPr marL="285750" lvl="0" indent="-184150" algn="l" rtl="0">
              <a:lnSpc>
                <a:spcPct val="150000"/>
              </a:lnSpc>
              <a:spcBef>
                <a:spcPts val="0"/>
              </a:spcBef>
              <a:spcAft>
                <a:spcPts val="0"/>
              </a:spcAft>
              <a:buSzPts val="1100"/>
              <a:buChar char="●"/>
            </a:pPr>
            <a:r>
              <a:rPr lang="en" sz="1100"/>
              <a:t>Exploration</a:t>
            </a:r>
            <a:endParaRPr sz="1100"/>
          </a:p>
          <a:p>
            <a:pPr marL="285750" lvl="0" indent="-184150" algn="l" rtl="0">
              <a:lnSpc>
                <a:spcPct val="150000"/>
              </a:lnSpc>
              <a:spcBef>
                <a:spcPts val="0"/>
              </a:spcBef>
              <a:spcAft>
                <a:spcPts val="0"/>
              </a:spcAft>
              <a:buSzPts val="1100"/>
              <a:buChar char="●"/>
            </a:pPr>
            <a:r>
              <a:rPr lang="en" sz="1100"/>
              <a:t>Building statistical models</a:t>
            </a:r>
            <a:endParaRPr sz="1100"/>
          </a:p>
          <a:p>
            <a:pPr marL="285750" lvl="0" indent="-184150" algn="l" rtl="0">
              <a:lnSpc>
                <a:spcPct val="150000"/>
              </a:lnSpc>
              <a:spcBef>
                <a:spcPts val="0"/>
              </a:spcBef>
              <a:spcAft>
                <a:spcPts val="0"/>
              </a:spcAft>
              <a:buSzPts val="1100"/>
              <a:buChar char="●"/>
            </a:pPr>
            <a:r>
              <a:rPr lang="en" sz="1100"/>
              <a:t>Visualization and representations</a:t>
            </a:r>
            <a:endParaRPr sz="1100"/>
          </a:p>
          <a:p>
            <a:pPr marL="285750" lvl="0" indent="-184150" algn="l" rtl="0">
              <a:lnSpc>
                <a:spcPct val="150000"/>
              </a:lnSpc>
              <a:spcBef>
                <a:spcPts val="0"/>
              </a:spcBef>
              <a:spcAft>
                <a:spcPts val="0"/>
              </a:spcAft>
              <a:buSzPts val="1100"/>
              <a:buChar char="●"/>
            </a:pPr>
            <a:r>
              <a:rPr lang="en" sz="1100"/>
              <a:t>Correlation vs Causation analysis</a:t>
            </a:r>
            <a:endParaRPr sz="1100"/>
          </a:p>
          <a:p>
            <a:pPr marL="285750" lvl="0" indent="-184150" algn="l" rtl="0">
              <a:lnSpc>
                <a:spcPct val="150000"/>
              </a:lnSpc>
              <a:spcBef>
                <a:spcPts val="0"/>
              </a:spcBef>
              <a:spcAft>
                <a:spcPts val="0"/>
              </a:spcAft>
              <a:buSzPts val="1100"/>
              <a:buChar char="●"/>
            </a:pPr>
            <a:r>
              <a:rPr lang="en" sz="1100"/>
              <a:t>Hypothesis testing</a:t>
            </a:r>
            <a:endParaRPr sz="1100"/>
          </a:p>
          <a:p>
            <a:pPr marL="285750" lvl="0" indent="-184150" algn="l" rtl="0">
              <a:lnSpc>
                <a:spcPct val="150000"/>
              </a:lnSpc>
              <a:spcBef>
                <a:spcPts val="0"/>
              </a:spcBef>
              <a:spcAft>
                <a:spcPts val="0"/>
              </a:spcAft>
              <a:buSzPts val="1100"/>
              <a:buChar char="●"/>
            </a:pPr>
            <a:r>
              <a:rPr lang="en" sz="1100"/>
              <a:t>Statistical analysis</a:t>
            </a:r>
            <a:endParaRPr sz="1100"/>
          </a:p>
          <a:p>
            <a:pPr marL="285750" lvl="0" indent="-184150" algn="l" rtl="0">
              <a:lnSpc>
                <a:spcPct val="150000"/>
              </a:lnSpc>
              <a:spcBef>
                <a:spcPts val="0"/>
              </a:spcBef>
              <a:spcAft>
                <a:spcPts val="0"/>
              </a:spcAft>
              <a:buSzPts val="1100"/>
              <a:buChar char="●"/>
            </a:pPr>
            <a:r>
              <a:rPr lang="en" sz="1100"/>
              <a:t>Reporting</a:t>
            </a:r>
            <a:endParaRPr sz="1100"/>
          </a:p>
        </p:txBody>
      </p:sp>
      <p:sp>
        <p:nvSpPr>
          <p:cNvPr id="212" name="Google Shape;212;p28"/>
          <p:cNvSpPr txBox="1"/>
          <p:nvPr/>
        </p:nvSpPr>
        <p:spPr>
          <a:xfrm>
            <a:off x="3697950" y="1444075"/>
            <a:ext cx="1748100" cy="2887200"/>
          </a:xfrm>
          <a:prstGeom prst="rect">
            <a:avLst/>
          </a:prstGeom>
          <a:noFill/>
          <a:ln>
            <a:noFill/>
          </a:ln>
        </p:spPr>
        <p:txBody>
          <a:bodyPr spcFirstLastPara="1" wrap="square" lIns="91425" tIns="91425" rIns="91425" bIns="91425" anchor="t" anchorCtr="0">
            <a:noAutofit/>
          </a:bodyPr>
          <a:lstStyle/>
          <a:p>
            <a:pPr marL="285750" lvl="0" indent="-184150" algn="l" rtl="0">
              <a:lnSpc>
                <a:spcPct val="150000"/>
              </a:lnSpc>
              <a:spcBef>
                <a:spcPts val="0"/>
              </a:spcBef>
              <a:spcAft>
                <a:spcPts val="0"/>
              </a:spcAft>
              <a:buSzPts val="1100"/>
              <a:buChar char="●"/>
            </a:pPr>
            <a:r>
              <a:rPr lang="en" sz="1100"/>
              <a:t>Hierarchical Data</a:t>
            </a:r>
            <a:endParaRPr sz="1100"/>
          </a:p>
          <a:p>
            <a:pPr marL="285750" lvl="0" indent="-184150" algn="l" rtl="0">
              <a:lnSpc>
                <a:spcPct val="150000"/>
              </a:lnSpc>
              <a:spcBef>
                <a:spcPts val="0"/>
              </a:spcBef>
              <a:spcAft>
                <a:spcPts val="0"/>
              </a:spcAft>
              <a:buSzPts val="1100"/>
              <a:buChar char="●"/>
            </a:pPr>
            <a:r>
              <a:rPr lang="en" sz="1100"/>
              <a:t>Handling categorical data</a:t>
            </a:r>
            <a:endParaRPr sz="1100"/>
          </a:p>
          <a:p>
            <a:pPr marL="285750" lvl="0" indent="-184150" algn="l" rtl="0">
              <a:lnSpc>
                <a:spcPct val="150000"/>
              </a:lnSpc>
              <a:spcBef>
                <a:spcPts val="0"/>
              </a:spcBef>
              <a:spcAft>
                <a:spcPts val="0"/>
              </a:spcAft>
              <a:buSzPts val="1100"/>
              <a:buChar char="●"/>
            </a:pPr>
            <a:r>
              <a:rPr lang="en" sz="1100"/>
              <a:t>Reshaping and transforming structures</a:t>
            </a:r>
            <a:endParaRPr sz="1100"/>
          </a:p>
          <a:p>
            <a:pPr marL="285750" lvl="0" indent="-184150" algn="l" rtl="0">
              <a:lnSpc>
                <a:spcPct val="150000"/>
              </a:lnSpc>
              <a:spcBef>
                <a:spcPts val="0"/>
              </a:spcBef>
              <a:spcAft>
                <a:spcPts val="0"/>
              </a:spcAft>
              <a:buSzPts val="1100"/>
              <a:buChar char="●"/>
            </a:pPr>
            <a:r>
              <a:rPr lang="en" sz="1100"/>
              <a:t>Indexing data for quick access</a:t>
            </a:r>
            <a:endParaRPr sz="1100"/>
          </a:p>
          <a:p>
            <a:pPr marL="285750" lvl="0" indent="-184150" algn="l" rtl="0">
              <a:lnSpc>
                <a:spcPct val="150000"/>
              </a:lnSpc>
              <a:spcBef>
                <a:spcPts val="0"/>
              </a:spcBef>
              <a:spcAft>
                <a:spcPts val="0"/>
              </a:spcAft>
              <a:buSzPts val="1100"/>
              <a:buChar char="●"/>
            </a:pPr>
            <a:r>
              <a:rPr lang="en" sz="1100"/>
              <a:t>Merging, combining and joining data</a:t>
            </a:r>
            <a:endParaRPr sz="1100"/>
          </a:p>
        </p:txBody>
      </p:sp>
      <p:sp>
        <p:nvSpPr>
          <p:cNvPr id="213" name="Google Shape;213;p28"/>
          <p:cNvSpPr txBox="1"/>
          <p:nvPr/>
        </p:nvSpPr>
        <p:spPr>
          <a:xfrm>
            <a:off x="1969225" y="1444075"/>
            <a:ext cx="1748100" cy="2887200"/>
          </a:xfrm>
          <a:prstGeom prst="rect">
            <a:avLst/>
          </a:prstGeom>
          <a:noFill/>
          <a:ln>
            <a:noFill/>
          </a:ln>
        </p:spPr>
        <p:txBody>
          <a:bodyPr spcFirstLastPara="1" wrap="square" lIns="91425" tIns="91425" rIns="91425" bIns="91425" anchor="t" anchorCtr="0">
            <a:noAutofit/>
          </a:bodyPr>
          <a:lstStyle/>
          <a:p>
            <a:pPr marL="171450" lvl="0" indent="-184150" algn="l" rtl="0">
              <a:lnSpc>
                <a:spcPct val="150000"/>
              </a:lnSpc>
              <a:spcBef>
                <a:spcPts val="0"/>
              </a:spcBef>
              <a:spcAft>
                <a:spcPts val="0"/>
              </a:spcAft>
              <a:buClr>
                <a:schemeClr val="dk1"/>
              </a:buClr>
              <a:buSzPts val="1100"/>
              <a:buChar char="●"/>
            </a:pPr>
            <a:r>
              <a:rPr lang="en" sz="1100"/>
              <a:t>Missing values and empty data</a:t>
            </a:r>
            <a:endParaRPr sz="1100"/>
          </a:p>
          <a:p>
            <a:pPr marL="171450" lvl="0" indent="-184150" algn="l" rtl="0">
              <a:lnSpc>
                <a:spcPct val="150000"/>
              </a:lnSpc>
              <a:spcBef>
                <a:spcPts val="0"/>
              </a:spcBef>
              <a:spcAft>
                <a:spcPts val="0"/>
              </a:spcAft>
              <a:buSzPts val="1100"/>
              <a:buChar char="●"/>
            </a:pPr>
            <a:r>
              <a:rPr lang="en" sz="1100"/>
              <a:t>Data imputation</a:t>
            </a:r>
            <a:endParaRPr sz="1100"/>
          </a:p>
          <a:p>
            <a:pPr marL="171450" lvl="0" indent="-184150" algn="l" rtl="0">
              <a:lnSpc>
                <a:spcPct val="150000"/>
              </a:lnSpc>
              <a:spcBef>
                <a:spcPts val="0"/>
              </a:spcBef>
              <a:spcAft>
                <a:spcPts val="0"/>
              </a:spcAft>
              <a:buSzPts val="1100"/>
              <a:buChar char="●"/>
            </a:pPr>
            <a:r>
              <a:rPr lang="en" sz="1100"/>
              <a:t>Incorrect types</a:t>
            </a:r>
            <a:endParaRPr sz="1100"/>
          </a:p>
          <a:p>
            <a:pPr marL="171450" lvl="0" indent="-184150" algn="l" rtl="0">
              <a:lnSpc>
                <a:spcPct val="150000"/>
              </a:lnSpc>
              <a:spcBef>
                <a:spcPts val="0"/>
              </a:spcBef>
              <a:spcAft>
                <a:spcPts val="0"/>
              </a:spcAft>
              <a:buSzPts val="1100"/>
              <a:buChar char="●"/>
            </a:pPr>
            <a:r>
              <a:rPr lang="en" sz="1100"/>
              <a:t>Incorrect or invalid values</a:t>
            </a:r>
            <a:endParaRPr sz="1100"/>
          </a:p>
          <a:p>
            <a:pPr marL="171450" lvl="0" indent="-184150" algn="l" rtl="0">
              <a:lnSpc>
                <a:spcPct val="150000"/>
              </a:lnSpc>
              <a:spcBef>
                <a:spcPts val="0"/>
              </a:spcBef>
              <a:spcAft>
                <a:spcPts val="0"/>
              </a:spcAft>
              <a:buSzPts val="1100"/>
              <a:buChar char="●"/>
            </a:pPr>
            <a:r>
              <a:rPr lang="en" sz="1100"/>
              <a:t>Outliers and non relevant data</a:t>
            </a:r>
            <a:endParaRPr sz="1100"/>
          </a:p>
          <a:p>
            <a:pPr marL="171450" lvl="0" indent="-184150" algn="l" rtl="0">
              <a:lnSpc>
                <a:spcPct val="150000"/>
              </a:lnSpc>
              <a:spcBef>
                <a:spcPts val="0"/>
              </a:spcBef>
              <a:spcAft>
                <a:spcPts val="0"/>
              </a:spcAft>
              <a:buSzPts val="1100"/>
              <a:buChar char="●"/>
            </a:pPr>
            <a:r>
              <a:rPr lang="en" sz="1100"/>
              <a:t>Statistical sanitization</a:t>
            </a:r>
            <a:endParaRPr sz="1100"/>
          </a:p>
        </p:txBody>
      </p:sp>
      <p:sp>
        <p:nvSpPr>
          <p:cNvPr id="214" name="Google Shape;214;p28"/>
          <p:cNvSpPr/>
          <p:nvPr/>
        </p:nvSpPr>
        <p:spPr>
          <a:xfrm>
            <a:off x="95750" y="477500"/>
            <a:ext cx="1998900" cy="716100"/>
          </a:xfrm>
          <a:prstGeom prst="chevron">
            <a:avLst>
              <a:gd name="adj" fmla="val 50000"/>
            </a:avLst>
          </a:prstGeom>
          <a:solidFill>
            <a:srgbClr val="9FC5E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aleway"/>
                <a:ea typeface="Raleway"/>
                <a:cs typeface="Raleway"/>
                <a:sym typeface="Raleway"/>
              </a:rPr>
              <a:t>Data Extraction</a:t>
            </a:r>
            <a:endParaRPr sz="1200">
              <a:latin typeface="Raleway"/>
              <a:ea typeface="Raleway"/>
              <a:cs typeface="Raleway"/>
              <a:sym typeface="Raleway"/>
            </a:endParaRPr>
          </a:p>
        </p:txBody>
      </p:sp>
      <p:sp>
        <p:nvSpPr>
          <p:cNvPr id="215" name="Google Shape;215;p28"/>
          <p:cNvSpPr/>
          <p:nvPr/>
        </p:nvSpPr>
        <p:spPr>
          <a:xfrm>
            <a:off x="1843813" y="477500"/>
            <a:ext cx="1998900" cy="716100"/>
          </a:xfrm>
          <a:prstGeom prst="chevron">
            <a:avLst>
              <a:gd name="adj" fmla="val 50000"/>
            </a:avLst>
          </a:prstGeom>
          <a:solidFill>
            <a:srgbClr val="6D9EE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aleway"/>
                <a:ea typeface="Raleway"/>
                <a:cs typeface="Raleway"/>
                <a:sym typeface="Raleway"/>
              </a:rPr>
              <a:t>Data Cleaning</a:t>
            </a:r>
            <a:endParaRPr sz="1200">
              <a:latin typeface="Raleway"/>
              <a:ea typeface="Raleway"/>
              <a:cs typeface="Raleway"/>
              <a:sym typeface="Raleway"/>
            </a:endParaRPr>
          </a:p>
        </p:txBody>
      </p:sp>
      <p:sp>
        <p:nvSpPr>
          <p:cNvPr id="216" name="Google Shape;216;p28"/>
          <p:cNvSpPr/>
          <p:nvPr/>
        </p:nvSpPr>
        <p:spPr>
          <a:xfrm>
            <a:off x="3591875" y="477500"/>
            <a:ext cx="1998900" cy="716100"/>
          </a:xfrm>
          <a:prstGeom prst="chevron">
            <a:avLst>
              <a:gd name="adj" fmla="val 50000"/>
            </a:avLst>
          </a:prstGeom>
          <a:solidFill>
            <a:srgbClr val="4B68F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Raleway"/>
                <a:ea typeface="Raleway"/>
                <a:cs typeface="Raleway"/>
                <a:sym typeface="Raleway"/>
              </a:rPr>
              <a:t>Data Wrangling</a:t>
            </a:r>
            <a:endParaRPr sz="1200">
              <a:solidFill>
                <a:srgbClr val="FFFFFF"/>
              </a:solidFill>
              <a:latin typeface="Raleway"/>
              <a:ea typeface="Raleway"/>
              <a:cs typeface="Raleway"/>
              <a:sym typeface="Raleway"/>
            </a:endParaRPr>
          </a:p>
        </p:txBody>
      </p:sp>
      <p:sp>
        <p:nvSpPr>
          <p:cNvPr id="217" name="Google Shape;217;p28"/>
          <p:cNvSpPr/>
          <p:nvPr/>
        </p:nvSpPr>
        <p:spPr>
          <a:xfrm>
            <a:off x="5339938" y="477500"/>
            <a:ext cx="1998900" cy="716100"/>
          </a:xfrm>
          <a:prstGeom prst="chevron">
            <a:avLst>
              <a:gd name="adj" fmla="val 50000"/>
            </a:avLst>
          </a:prstGeom>
          <a:solidFill>
            <a:srgbClr val="1155C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Raleway"/>
                <a:ea typeface="Raleway"/>
                <a:cs typeface="Raleway"/>
                <a:sym typeface="Raleway"/>
              </a:rPr>
              <a:t>Analysis</a:t>
            </a:r>
            <a:endParaRPr sz="1200">
              <a:solidFill>
                <a:schemeClr val="lt1"/>
              </a:solidFill>
              <a:latin typeface="Raleway"/>
              <a:ea typeface="Raleway"/>
              <a:cs typeface="Raleway"/>
              <a:sym typeface="Raleway"/>
            </a:endParaRPr>
          </a:p>
        </p:txBody>
      </p:sp>
      <p:sp>
        <p:nvSpPr>
          <p:cNvPr id="218" name="Google Shape;218;p28"/>
          <p:cNvSpPr txBox="1"/>
          <p:nvPr/>
        </p:nvSpPr>
        <p:spPr>
          <a:xfrm>
            <a:off x="324350" y="1444075"/>
            <a:ext cx="1519500" cy="2887200"/>
          </a:xfrm>
          <a:prstGeom prst="rect">
            <a:avLst/>
          </a:prstGeom>
          <a:noFill/>
          <a:ln>
            <a:noFill/>
          </a:ln>
        </p:spPr>
        <p:txBody>
          <a:bodyPr spcFirstLastPara="1" wrap="square" lIns="91425" tIns="91425" rIns="91425" bIns="91425" anchor="t" anchorCtr="0">
            <a:noAutofit/>
          </a:bodyPr>
          <a:lstStyle/>
          <a:p>
            <a:pPr marL="285750" lvl="0" indent="-184150" algn="l" rtl="0">
              <a:lnSpc>
                <a:spcPct val="150000"/>
              </a:lnSpc>
              <a:spcBef>
                <a:spcPts val="0"/>
              </a:spcBef>
              <a:spcAft>
                <a:spcPts val="0"/>
              </a:spcAft>
              <a:buSzPts val="1100"/>
              <a:buChar char="●"/>
            </a:pPr>
            <a:r>
              <a:rPr lang="en" sz="1100"/>
              <a:t>SQL</a:t>
            </a:r>
            <a:endParaRPr sz="1100"/>
          </a:p>
          <a:p>
            <a:pPr marL="285750" lvl="0" indent="-184150" algn="l" rtl="0">
              <a:lnSpc>
                <a:spcPct val="150000"/>
              </a:lnSpc>
              <a:spcBef>
                <a:spcPts val="0"/>
              </a:spcBef>
              <a:spcAft>
                <a:spcPts val="0"/>
              </a:spcAft>
              <a:buSzPts val="1100"/>
              <a:buChar char="●"/>
            </a:pPr>
            <a:r>
              <a:rPr lang="en" sz="1100"/>
              <a:t>Scrapping</a:t>
            </a:r>
            <a:endParaRPr sz="1100"/>
          </a:p>
          <a:p>
            <a:pPr marL="285750" lvl="0" indent="-184150" algn="l" rtl="0">
              <a:lnSpc>
                <a:spcPct val="150000"/>
              </a:lnSpc>
              <a:spcBef>
                <a:spcPts val="0"/>
              </a:spcBef>
              <a:spcAft>
                <a:spcPts val="0"/>
              </a:spcAft>
              <a:buSzPts val="1100"/>
              <a:buChar char="●"/>
            </a:pPr>
            <a:r>
              <a:rPr lang="en" sz="1100"/>
              <a:t>File Formats</a:t>
            </a:r>
            <a:endParaRPr sz="1100"/>
          </a:p>
          <a:p>
            <a:pPr marL="400050" lvl="1" indent="-184150" algn="l" rtl="0">
              <a:lnSpc>
                <a:spcPct val="150000"/>
              </a:lnSpc>
              <a:spcBef>
                <a:spcPts val="0"/>
              </a:spcBef>
              <a:spcAft>
                <a:spcPts val="0"/>
              </a:spcAft>
              <a:buSzPts val="1100"/>
              <a:buChar char="○"/>
            </a:pPr>
            <a:r>
              <a:rPr lang="en" sz="1100"/>
              <a:t>CSV</a:t>
            </a:r>
            <a:endParaRPr sz="1100"/>
          </a:p>
          <a:p>
            <a:pPr marL="400050" lvl="1" indent="-184150" algn="l" rtl="0">
              <a:lnSpc>
                <a:spcPct val="150000"/>
              </a:lnSpc>
              <a:spcBef>
                <a:spcPts val="0"/>
              </a:spcBef>
              <a:spcAft>
                <a:spcPts val="0"/>
              </a:spcAft>
              <a:buSzPts val="1100"/>
              <a:buChar char="○"/>
            </a:pPr>
            <a:r>
              <a:rPr lang="en" sz="1100"/>
              <a:t>JSON</a:t>
            </a:r>
            <a:endParaRPr sz="1100"/>
          </a:p>
          <a:p>
            <a:pPr marL="400050" lvl="1" indent="-184150" algn="l" rtl="0">
              <a:lnSpc>
                <a:spcPct val="150000"/>
              </a:lnSpc>
              <a:spcBef>
                <a:spcPts val="0"/>
              </a:spcBef>
              <a:spcAft>
                <a:spcPts val="0"/>
              </a:spcAft>
              <a:buSzPts val="1100"/>
              <a:buChar char="○"/>
            </a:pPr>
            <a:r>
              <a:rPr lang="en" sz="1100"/>
              <a:t>XML</a:t>
            </a:r>
            <a:endParaRPr sz="1100"/>
          </a:p>
          <a:p>
            <a:pPr marL="285750" lvl="0" indent="-184150" algn="l" rtl="0">
              <a:lnSpc>
                <a:spcPct val="150000"/>
              </a:lnSpc>
              <a:spcBef>
                <a:spcPts val="0"/>
              </a:spcBef>
              <a:spcAft>
                <a:spcPts val="0"/>
              </a:spcAft>
              <a:buClr>
                <a:schemeClr val="dk1"/>
              </a:buClr>
              <a:buSzPts val="1100"/>
              <a:buChar char="●"/>
            </a:pPr>
            <a:r>
              <a:rPr lang="en" sz="1100">
                <a:solidFill>
                  <a:schemeClr val="dk1"/>
                </a:solidFill>
              </a:rPr>
              <a:t>Consulting APIs</a:t>
            </a:r>
            <a:endParaRPr sz="1100">
              <a:solidFill>
                <a:schemeClr val="dk1"/>
              </a:solidFill>
            </a:endParaRPr>
          </a:p>
          <a:p>
            <a:pPr marL="285750" lvl="0" indent="-184150" algn="l" rtl="0">
              <a:lnSpc>
                <a:spcPct val="150000"/>
              </a:lnSpc>
              <a:spcBef>
                <a:spcPts val="0"/>
              </a:spcBef>
              <a:spcAft>
                <a:spcPts val="0"/>
              </a:spcAft>
              <a:buClr>
                <a:schemeClr val="dk1"/>
              </a:buClr>
              <a:buSzPts val="1100"/>
              <a:buChar char="●"/>
            </a:pPr>
            <a:r>
              <a:rPr lang="en" sz="1100">
                <a:solidFill>
                  <a:schemeClr val="dk1"/>
                </a:solidFill>
              </a:rPr>
              <a:t>Buying Data</a:t>
            </a:r>
            <a:endParaRPr sz="1100">
              <a:solidFill>
                <a:schemeClr val="dk1"/>
              </a:solidFill>
            </a:endParaRPr>
          </a:p>
          <a:p>
            <a:pPr marL="285750" lvl="0" indent="-184150" algn="l" rtl="0">
              <a:lnSpc>
                <a:spcPct val="150000"/>
              </a:lnSpc>
              <a:spcBef>
                <a:spcPts val="0"/>
              </a:spcBef>
              <a:spcAft>
                <a:spcPts val="0"/>
              </a:spcAft>
              <a:buClr>
                <a:schemeClr val="dk1"/>
              </a:buClr>
              <a:buSzPts val="1100"/>
              <a:buChar char="●"/>
            </a:pPr>
            <a:r>
              <a:rPr lang="en" sz="1100">
                <a:solidFill>
                  <a:schemeClr val="dk1"/>
                </a:solidFill>
              </a:rPr>
              <a:t>Distributed Databases</a:t>
            </a:r>
            <a:endParaRPr sz="1100">
              <a:solidFill>
                <a:schemeClr val="dk1"/>
              </a:solidFill>
            </a:endParaRPr>
          </a:p>
        </p:txBody>
      </p:sp>
      <p:sp>
        <p:nvSpPr>
          <p:cNvPr id="219" name="Google Shape;219;p28"/>
          <p:cNvSpPr/>
          <p:nvPr/>
        </p:nvSpPr>
        <p:spPr>
          <a:xfrm>
            <a:off x="7088000" y="477500"/>
            <a:ext cx="1998900" cy="716100"/>
          </a:xfrm>
          <a:prstGeom prst="chevron">
            <a:avLst>
              <a:gd name="adj" fmla="val 50000"/>
            </a:avLst>
          </a:prstGeom>
          <a:solidFill>
            <a:srgbClr val="26428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Raleway"/>
                <a:ea typeface="Raleway"/>
                <a:cs typeface="Raleway"/>
                <a:sym typeface="Raleway"/>
              </a:rPr>
              <a:t>Action</a:t>
            </a:r>
            <a:endParaRPr sz="1200">
              <a:solidFill>
                <a:srgbClr val="FFFFFF"/>
              </a:solidFill>
              <a:latin typeface="Raleway"/>
              <a:ea typeface="Raleway"/>
              <a:cs typeface="Raleway"/>
              <a:sym typeface="Raleway"/>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pic>
        <p:nvPicPr>
          <p:cNvPr id="225" name="Google Shape;225;p29"/>
          <p:cNvPicPr preferRelativeResize="0"/>
          <p:nvPr/>
        </p:nvPicPr>
        <p:blipFill>
          <a:blip r:embed="rId3">
            <a:alphaModFix/>
          </a:blip>
          <a:stretch>
            <a:fillRect/>
          </a:stretch>
        </p:blipFill>
        <p:spPr>
          <a:xfrm>
            <a:off x="0" y="0"/>
            <a:ext cx="9143998" cy="5143500"/>
          </a:xfrm>
          <a:prstGeom prst="rect">
            <a:avLst/>
          </a:prstGeom>
          <a:noFill/>
          <a:ln>
            <a:noFill/>
          </a:ln>
        </p:spPr>
      </p:pic>
      <p:pic>
        <p:nvPicPr>
          <p:cNvPr id="226" name="Google Shape;226;p29"/>
          <p:cNvPicPr preferRelativeResize="0"/>
          <p:nvPr/>
        </p:nvPicPr>
        <p:blipFill>
          <a:blip r:embed="rId4">
            <a:alphaModFix amt="8000"/>
          </a:blip>
          <a:stretch>
            <a:fillRect/>
          </a:stretch>
        </p:blipFill>
        <p:spPr>
          <a:xfrm>
            <a:off x="2263525" y="988225"/>
            <a:ext cx="5152975" cy="3342449"/>
          </a:xfrm>
          <a:prstGeom prst="rect">
            <a:avLst/>
          </a:prstGeom>
          <a:noFill/>
          <a:ln>
            <a:noFill/>
          </a:ln>
        </p:spPr>
      </p:pic>
      <p:sp>
        <p:nvSpPr>
          <p:cNvPr id="227" name="Google Shape;227;p29"/>
          <p:cNvSpPr txBox="1">
            <a:spLocks noGrp="1"/>
          </p:cNvSpPr>
          <p:nvPr>
            <p:ph type="title"/>
          </p:nvPr>
        </p:nvSpPr>
        <p:spPr>
          <a:xfrm>
            <a:off x="2796075" y="1699250"/>
            <a:ext cx="3552000" cy="174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Raleway ExtraBold"/>
                <a:ea typeface="Raleway ExtraBold"/>
                <a:cs typeface="Raleway ExtraBold"/>
                <a:sym typeface="Raleway ExtraBold"/>
              </a:rPr>
              <a:t>Data Analysis</a:t>
            </a:r>
            <a:endParaRPr>
              <a:solidFill>
                <a:schemeClr val="lt1"/>
              </a:solidFill>
              <a:latin typeface="Raleway ExtraBold"/>
              <a:ea typeface="Raleway ExtraBold"/>
              <a:cs typeface="Raleway ExtraBold"/>
              <a:sym typeface="Raleway ExtraBold"/>
            </a:endParaRPr>
          </a:p>
          <a:p>
            <a:pPr marL="0" lvl="0" indent="0" algn="ctr" rtl="0">
              <a:spcBef>
                <a:spcPts val="0"/>
              </a:spcBef>
              <a:spcAft>
                <a:spcPts val="0"/>
              </a:spcAft>
              <a:buNone/>
            </a:pPr>
            <a:r>
              <a:rPr lang="en">
                <a:solidFill>
                  <a:schemeClr val="lt1"/>
                </a:solidFill>
                <a:latin typeface="Raleway ExtraBold"/>
                <a:ea typeface="Raleway ExtraBold"/>
                <a:cs typeface="Raleway ExtraBold"/>
                <a:sym typeface="Raleway ExtraBold"/>
              </a:rPr>
              <a:t>Vs</a:t>
            </a:r>
            <a:endParaRPr>
              <a:solidFill>
                <a:schemeClr val="lt1"/>
              </a:solidFill>
              <a:latin typeface="Raleway ExtraBold"/>
              <a:ea typeface="Raleway ExtraBold"/>
              <a:cs typeface="Raleway ExtraBold"/>
              <a:sym typeface="Raleway ExtraBold"/>
            </a:endParaRPr>
          </a:p>
          <a:p>
            <a:pPr marL="0" lvl="0" indent="0" algn="ctr" rtl="0">
              <a:spcBef>
                <a:spcPts val="0"/>
              </a:spcBef>
              <a:spcAft>
                <a:spcPts val="0"/>
              </a:spcAft>
              <a:buNone/>
            </a:pPr>
            <a:r>
              <a:rPr lang="en">
                <a:solidFill>
                  <a:schemeClr val="lt1"/>
                </a:solidFill>
                <a:latin typeface="Raleway ExtraBold"/>
                <a:ea typeface="Raleway ExtraBold"/>
                <a:cs typeface="Raleway ExtraBold"/>
                <a:sym typeface="Raleway ExtraBold"/>
              </a:rPr>
              <a:t>Data Science</a:t>
            </a:r>
            <a:endParaRPr>
              <a:solidFill>
                <a:schemeClr val="lt1"/>
              </a:solidFill>
              <a:latin typeface="Raleway ExtraBold"/>
              <a:ea typeface="Raleway ExtraBold"/>
              <a:cs typeface="Raleway ExtraBold"/>
              <a:sym typeface="Raleway ExtraBo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232" name="Google Shape;232;p30"/>
          <p:cNvPicPr preferRelativeResize="0"/>
          <p:nvPr/>
        </p:nvPicPr>
        <p:blipFill>
          <a:blip r:embed="rId3">
            <a:alphaModFix/>
          </a:blip>
          <a:stretch>
            <a:fillRect/>
          </a:stretch>
        </p:blipFill>
        <p:spPr>
          <a:xfrm>
            <a:off x="1284625" y="766200"/>
            <a:ext cx="6667500" cy="4286250"/>
          </a:xfrm>
          <a:prstGeom prst="rect">
            <a:avLst/>
          </a:prstGeom>
          <a:noFill/>
          <a:ln>
            <a:noFill/>
          </a:ln>
        </p:spPr>
      </p:pic>
      <p:sp>
        <p:nvSpPr>
          <p:cNvPr id="233" name="Google Shape;233;p30"/>
          <p:cNvSpPr txBox="1">
            <a:spLocks noGrp="1"/>
          </p:cNvSpPr>
          <p:nvPr>
            <p:ph type="title" idx="4294967295"/>
          </p:nvPr>
        </p:nvSpPr>
        <p:spPr>
          <a:xfrm>
            <a:off x="1863075" y="445025"/>
            <a:ext cx="5417700" cy="75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rgbClr val="4B68F1"/>
                </a:solidFill>
              </a:rPr>
              <a:t>DATA ANALYSIS VS DATA SCIENCE</a:t>
            </a:r>
            <a:endParaRPr sz="1200" b="1">
              <a:solidFill>
                <a:srgbClr val="4B68F1"/>
              </a:solidFill>
            </a:endParaRPr>
          </a:p>
          <a:p>
            <a:pPr marL="0" lvl="0" indent="0" algn="ctr" rtl="0">
              <a:spcBef>
                <a:spcPts val="0"/>
              </a:spcBef>
              <a:spcAft>
                <a:spcPts val="0"/>
              </a:spcAft>
              <a:buNone/>
            </a:pPr>
            <a:r>
              <a:rPr lang="en">
                <a:solidFill>
                  <a:srgbClr val="264280"/>
                </a:solidFill>
                <a:latin typeface="Raleway ExtraBold"/>
                <a:ea typeface="Raleway ExtraBold"/>
                <a:cs typeface="Raleway ExtraBold"/>
                <a:sym typeface="Raleway ExtraBold"/>
              </a:rPr>
              <a:t>The traditional view</a:t>
            </a:r>
            <a:endParaRPr>
              <a:solidFill>
                <a:srgbClr val="264280"/>
              </a:solidFill>
              <a:latin typeface="Raleway ExtraBold"/>
              <a:ea typeface="Raleway ExtraBold"/>
              <a:cs typeface="Raleway ExtraBold"/>
              <a:sym typeface="Raleway ExtraBold"/>
            </a:endParaRPr>
          </a:p>
        </p:txBody>
      </p:sp>
      <p:pic>
        <p:nvPicPr>
          <p:cNvPr id="234" name="Google Shape;234;p30"/>
          <p:cNvPicPr preferRelativeResize="0"/>
          <p:nvPr/>
        </p:nvPicPr>
        <p:blipFill>
          <a:blip r:embed="rId4">
            <a:alphaModFix/>
          </a:blip>
          <a:stretch>
            <a:fillRect/>
          </a:stretch>
        </p:blipFill>
        <p:spPr>
          <a:xfrm>
            <a:off x="6770350" y="162492"/>
            <a:ext cx="2230800" cy="1447025"/>
          </a:xfrm>
          <a:prstGeom prst="rect">
            <a:avLst/>
          </a:prstGeom>
          <a:noFill/>
          <a:ln>
            <a:noFill/>
          </a:ln>
        </p:spPr>
      </p:pic>
      <p:pic>
        <p:nvPicPr>
          <p:cNvPr id="235" name="Google Shape;235;p30"/>
          <p:cNvPicPr preferRelativeResize="0"/>
          <p:nvPr/>
        </p:nvPicPr>
        <p:blipFill>
          <a:blip r:embed="rId4">
            <a:alphaModFix/>
          </a:blip>
          <a:stretch>
            <a:fillRect/>
          </a:stretch>
        </p:blipFill>
        <p:spPr>
          <a:xfrm rot="10800000">
            <a:off x="303876" y="162491"/>
            <a:ext cx="2230800" cy="14470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295275"/>
            <a:ext cx="8520600" cy="722450"/>
          </a:xfrm>
        </p:spPr>
        <p:txBody>
          <a:bodyPr/>
          <a:lstStyle/>
          <a:p>
            <a:r>
              <a:rPr lang="en-US" sz="3600" dirty="0" smtClean="0"/>
              <a:t>Data Analysis </a:t>
            </a:r>
            <a:r>
              <a:rPr lang="en-US" sz="3600" dirty="0" err="1" smtClean="0"/>
              <a:t>Vs</a:t>
            </a:r>
            <a:r>
              <a:rPr lang="en-US" sz="3600" dirty="0" smtClean="0"/>
              <a:t> Data Science</a:t>
            </a:r>
            <a:endParaRPr lang="en-US" sz="3600" dirty="0"/>
          </a:p>
        </p:txBody>
      </p:sp>
      <p:sp>
        <p:nvSpPr>
          <p:cNvPr id="3" name="Text Placeholder 2"/>
          <p:cNvSpPr>
            <a:spLocks noGrp="1"/>
          </p:cNvSpPr>
          <p:nvPr>
            <p:ph type="body" idx="1"/>
          </p:nvPr>
        </p:nvSpPr>
        <p:spPr/>
        <p:txBody>
          <a:bodyPr/>
          <a:lstStyle/>
          <a:p>
            <a:r>
              <a:rPr lang="en-US" dirty="0"/>
              <a:t>For Data </a:t>
            </a:r>
            <a:r>
              <a:rPr lang="en-US" dirty="0" smtClean="0"/>
              <a:t>Cleaning, Scores </a:t>
            </a:r>
            <a:r>
              <a:rPr lang="en-US" dirty="0"/>
              <a:t>high as it heavily relies on data cleaning to ensure accurate results</a:t>
            </a:r>
            <a:r>
              <a:rPr lang="en-US" dirty="0" smtClean="0"/>
              <a:t>.</a:t>
            </a:r>
          </a:p>
          <a:p>
            <a:r>
              <a:rPr lang="en-US" dirty="0" smtClean="0"/>
              <a:t>For </a:t>
            </a:r>
            <a:r>
              <a:rPr lang="en-US" dirty="0"/>
              <a:t>data action, Scores moderate as it focuses on generating actionable insights.</a:t>
            </a:r>
            <a:endParaRPr lang="en-US" dirty="0" smtClean="0"/>
          </a:p>
          <a:p>
            <a:r>
              <a:rPr lang="en-US" dirty="0"/>
              <a:t>For Data </a:t>
            </a:r>
            <a:r>
              <a:rPr lang="en-US" dirty="0" smtClean="0"/>
              <a:t>Wrangling, Scores </a:t>
            </a:r>
            <a:r>
              <a:rPr lang="en-US" dirty="0"/>
              <a:t>moderately as it involves formatting and structuring data for immediate analysis</a:t>
            </a:r>
            <a:r>
              <a:rPr lang="en-US" dirty="0" smtClean="0"/>
              <a:t>.</a:t>
            </a:r>
          </a:p>
          <a:p>
            <a:r>
              <a:rPr lang="en-US" dirty="0"/>
              <a:t>Data </a:t>
            </a:r>
            <a:r>
              <a:rPr lang="en-US" dirty="0" smtClean="0"/>
              <a:t>Extraction, Scores </a:t>
            </a:r>
            <a:r>
              <a:rPr lang="en-US" dirty="0"/>
              <a:t>lower because it often works with pre-extracted datasets.</a:t>
            </a:r>
          </a:p>
        </p:txBody>
      </p:sp>
      <p:sp>
        <p:nvSpPr>
          <p:cNvPr id="4" name="Text Placeholder 3"/>
          <p:cNvSpPr>
            <a:spLocks noGrp="1"/>
          </p:cNvSpPr>
          <p:nvPr>
            <p:ph type="body" idx="2"/>
          </p:nvPr>
        </p:nvSpPr>
        <p:spPr/>
        <p:txBody>
          <a:bodyPr/>
          <a:lstStyle/>
          <a:p>
            <a:r>
              <a:rPr lang="en-US" dirty="0"/>
              <a:t>For Data </a:t>
            </a:r>
            <a:r>
              <a:rPr lang="en-US" dirty="0" smtClean="0"/>
              <a:t>Cleaning, Also </a:t>
            </a:r>
            <a:r>
              <a:rPr lang="en-US" dirty="0"/>
              <a:t>scores high but slightly less because its emphasis shifts towards preparing data for advanced modeling</a:t>
            </a:r>
            <a:r>
              <a:rPr lang="en-US" dirty="0" smtClean="0"/>
              <a:t>.</a:t>
            </a:r>
          </a:p>
          <a:p>
            <a:r>
              <a:rPr lang="en-US" dirty="0"/>
              <a:t>For </a:t>
            </a:r>
            <a:r>
              <a:rPr lang="en-US" dirty="0" smtClean="0"/>
              <a:t>Data </a:t>
            </a:r>
            <a:r>
              <a:rPr lang="en-US" dirty="0" err="1" smtClean="0"/>
              <a:t>action,Scores</a:t>
            </a:r>
            <a:r>
              <a:rPr lang="en-US" dirty="0" smtClean="0"/>
              <a:t> </a:t>
            </a:r>
            <a:r>
              <a:rPr lang="en-US" dirty="0"/>
              <a:t>moderate as it focuses on generating actionable insights</a:t>
            </a:r>
            <a:r>
              <a:rPr lang="en-US" dirty="0" smtClean="0"/>
              <a:t>.</a:t>
            </a:r>
          </a:p>
          <a:p>
            <a:r>
              <a:rPr lang="en-US" dirty="0"/>
              <a:t>For Data </a:t>
            </a:r>
            <a:r>
              <a:rPr lang="en-US" dirty="0" smtClean="0"/>
              <a:t>Wrangling, Scores </a:t>
            </a:r>
            <a:r>
              <a:rPr lang="en-US" dirty="0"/>
              <a:t>higher due to the broader scope of handling complex and diverse </a:t>
            </a:r>
            <a:r>
              <a:rPr lang="en-US" dirty="0" smtClean="0"/>
              <a:t>data sets</a:t>
            </a:r>
          </a:p>
          <a:p>
            <a:r>
              <a:rPr lang="en-US" dirty="0"/>
              <a:t>For Data Extraction, Scores higher as it involves extracting data from various sources, often requiring programming and automation.</a:t>
            </a:r>
          </a:p>
        </p:txBody>
      </p:sp>
    </p:spTree>
    <p:extLst>
      <p:ext uri="{BB962C8B-B14F-4D97-AF65-F5344CB8AC3E}">
        <p14:creationId xmlns:p14="http://schemas.microsoft.com/office/powerpoint/2010/main" val="2276945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4"/>
          <p:cNvPicPr preferRelativeResize="0"/>
          <p:nvPr/>
        </p:nvPicPr>
        <p:blipFill>
          <a:blip r:embed="rId3">
            <a:alphaModFix/>
          </a:blip>
          <a:stretch>
            <a:fillRect/>
          </a:stretch>
        </p:blipFill>
        <p:spPr>
          <a:xfrm>
            <a:off x="-1761500" y="1152475"/>
            <a:ext cx="4747026" cy="2955050"/>
          </a:xfrm>
          <a:prstGeom prst="rect">
            <a:avLst/>
          </a:prstGeom>
          <a:noFill/>
          <a:ln>
            <a:noFill/>
          </a:ln>
        </p:spPr>
      </p:pic>
      <p:sp>
        <p:nvSpPr>
          <p:cNvPr id="67" name="Google Shape;67;p14"/>
          <p:cNvSpPr txBox="1">
            <a:spLocks noGrp="1"/>
          </p:cNvSpPr>
          <p:nvPr>
            <p:ph type="body" idx="1"/>
          </p:nvPr>
        </p:nvSpPr>
        <p:spPr>
          <a:xfrm>
            <a:off x="3286150" y="1457275"/>
            <a:ext cx="4312500" cy="34164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AutoNum type="arabicPeriod"/>
            </a:pPr>
            <a:r>
              <a:rPr lang="en" sz="1400"/>
              <a:t>What is Data Analysis</a:t>
            </a:r>
            <a:endParaRPr sz="1400"/>
          </a:p>
          <a:p>
            <a:pPr marL="457200" lvl="0" indent="-317500" algn="l" rtl="0">
              <a:lnSpc>
                <a:spcPct val="150000"/>
              </a:lnSpc>
              <a:spcBef>
                <a:spcPts val="0"/>
              </a:spcBef>
              <a:spcAft>
                <a:spcPts val="0"/>
              </a:spcAft>
              <a:buSzPts val="1400"/>
              <a:buAutoNum type="arabicPeriod"/>
            </a:pPr>
            <a:r>
              <a:rPr lang="en" sz="1400" u="sng">
                <a:solidFill>
                  <a:schemeClr val="hlink"/>
                </a:solidFill>
                <a:hlinkClick r:id="rId4"/>
              </a:rPr>
              <a:t>Real example Data Analysis with Python</a:t>
            </a:r>
            <a:endParaRPr sz="1400"/>
          </a:p>
          <a:p>
            <a:pPr marL="457200" lvl="0" indent="-317500" algn="l" rtl="0">
              <a:lnSpc>
                <a:spcPct val="150000"/>
              </a:lnSpc>
              <a:spcBef>
                <a:spcPts val="0"/>
              </a:spcBef>
              <a:spcAft>
                <a:spcPts val="0"/>
              </a:spcAft>
              <a:buSzPts val="1400"/>
              <a:buAutoNum type="arabicPeriod"/>
            </a:pPr>
            <a:r>
              <a:rPr lang="en" sz="1400" u="sng">
                <a:solidFill>
                  <a:schemeClr val="hlink"/>
                </a:solidFill>
                <a:hlinkClick r:id="rId5"/>
              </a:rPr>
              <a:t>How to use Jupyter Notebooks</a:t>
            </a:r>
            <a:endParaRPr sz="1400"/>
          </a:p>
          <a:p>
            <a:pPr marL="457200" lvl="0" indent="-317500" algn="l" rtl="0">
              <a:lnSpc>
                <a:spcPct val="150000"/>
              </a:lnSpc>
              <a:spcBef>
                <a:spcPts val="0"/>
              </a:spcBef>
              <a:spcAft>
                <a:spcPts val="0"/>
              </a:spcAft>
              <a:buSzPts val="1400"/>
              <a:buAutoNum type="arabicPeriod"/>
            </a:pPr>
            <a:r>
              <a:rPr lang="en" sz="1400" u="sng">
                <a:solidFill>
                  <a:schemeClr val="hlink"/>
                </a:solidFill>
                <a:hlinkClick r:id="rId6"/>
              </a:rPr>
              <a:t>Intro to NumPy (exercises included)</a:t>
            </a:r>
            <a:endParaRPr sz="1400"/>
          </a:p>
          <a:p>
            <a:pPr marL="457200" lvl="0" indent="-317500" algn="l" rtl="0">
              <a:lnSpc>
                <a:spcPct val="150000"/>
              </a:lnSpc>
              <a:spcBef>
                <a:spcPts val="0"/>
              </a:spcBef>
              <a:spcAft>
                <a:spcPts val="0"/>
              </a:spcAft>
              <a:buSzPts val="1400"/>
              <a:buAutoNum type="arabicPeriod"/>
            </a:pPr>
            <a:r>
              <a:rPr lang="en" sz="1400" u="sng">
                <a:solidFill>
                  <a:schemeClr val="hlink"/>
                </a:solidFill>
                <a:hlinkClick r:id="rId7"/>
              </a:rPr>
              <a:t>Intro to Pandas (exercises included)</a:t>
            </a:r>
            <a:endParaRPr sz="1400"/>
          </a:p>
          <a:p>
            <a:pPr marL="457200" lvl="0" indent="-317500" algn="l" rtl="0">
              <a:lnSpc>
                <a:spcPct val="150000"/>
              </a:lnSpc>
              <a:spcBef>
                <a:spcPts val="0"/>
              </a:spcBef>
              <a:spcAft>
                <a:spcPts val="0"/>
              </a:spcAft>
              <a:buSzPts val="1400"/>
              <a:buAutoNum type="arabicPeriod"/>
            </a:pPr>
            <a:r>
              <a:rPr lang="en" sz="1400" u="sng">
                <a:solidFill>
                  <a:schemeClr val="hlink"/>
                </a:solidFill>
                <a:hlinkClick r:id="rId8"/>
              </a:rPr>
              <a:t>Data Cleaning</a:t>
            </a:r>
            <a:endParaRPr sz="1400"/>
          </a:p>
          <a:p>
            <a:pPr marL="457200" lvl="0" indent="-317500" algn="l" rtl="0">
              <a:lnSpc>
                <a:spcPct val="150000"/>
              </a:lnSpc>
              <a:spcBef>
                <a:spcPts val="0"/>
              </a:spcBef>
              <a:spcAft>
                <a:spcPts val="0"/>
              </a:spcAft>
              <a:buSzPts val="1400"/>
              <a:buAutoNum type="arabicPeriod"/>
            </a:pPr>
            <a:r>
              <a:rPr lang="en" sz="1400" u="sng">
                <a:solidFill>
                  <a:schemeClr val="hlink"/>
                </a:solidFill>
                <a:hlinkClick r:id="rId9"/>
              </a:rPr>
              <a:t>Reading Data SQL, CSVs, APIs, etc</a:t>
            </a:r>
            <a:endParaRPr sz="1400"/>
          </a:p>
          <a:p>
            <a:pPr marL="457200" lvl="0" indent="-317500" algn="l" rtl="0">
              <a:lnSpc>
                <a:spcPct val="150000"/>
              </a:lnSpc>
              <a:spcBef>
                <a:spcPts val="0"/>
              </a:spcBef>
              <a:spcAft>
                <a:spcPts val="0"/>
              </a:spcAft>
              <a:buSzPts val="1400"/>
              <a:buAutoNum type="arabicPeriod"/>
            </a:pPr>
            <a:r>
              <a:rPr lang="en" sz="1400" u="sng">
                <a:solidFill>
                  <a:schemeClr val="hlink"/>
                </a:solidFill>
                <a:hlinkClick r:id="rId10"/>
              </a:rPr>
              <a:t>Python in Under 10 Minutes</a:t>
            </a:r>
            <a:endParaRPr sz="1400"/>
          </a:p>
        </p:txBody>
      </p:sp>
      <p:sp>
        <p:nvSpPr>
          <p:cNvPr id="68" name="Google Shape;68;p14"/>
          <p:cNvSpPr txBox="1">
            <a:spLocks noGrp="1"/>
          </p:cNvSpPr>
          <p:nvPr>
            <p:ph type="title"/>
          </p:nvPr>
        </p:nvSpPr>
        <p:spPr>
          <a:xfrm>
            <a:off x="2849700" y="673625"/>
            <a:ext cx="3444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64280"/>
                </a:solidFill>
                <a:latin typeface="Raleway ExtraBold"/>
                <a:ea typeface="Raleway ExtraBold"/>
                <a:cs typeface="Raleway ExtraBold"/>
                <a:sym typeface="Raleway ExtraBold"/>
              </a:rPr>
              <a:t>About this tutorial</a:t>
            </a:r>
            <a:endParaRPr>
              <a:solidFill>
                <a:srgbClr val="264280"/>
              </a:solidFill>
              <a:latin typeface="Raleway ExtraBold"/>
              <a:ea typeface="Raleway ExtraBold"/>
              <a:cs typeface="Raleway ExtraBold"/>
              <a:sym typeface="Raleway ExtraBold"/>
            </a:endParaRPr>
          </a:p>
        </p:txBody>
      </p:sp>
      <p:pic>
        <p:nvPicPr>
          <p:cNvPr id="69" name="Google Shape;69;p14"/>
          <p:cNvPicPr preferRelativeResize="0"/>
          <p:nvPr/>
        </p:nvPicPr>
        <p:blipFill>
          <a:blip r:embed="rId11">
            <a:alphaModFix/>
          </a:blip>
          <a:stretch>
            <a:fillRect/>
          </a:stretch>
        </p:blipFill>
        <p:spPr>
          <a:xfrm>
            <a:off x="6682625" y="370804"/>
            <a:ext cx="2230800" cy="1447025"/>
          </a:xfrm>
          <a:prstGeom prst="rect">
            <a:avLst/>
          </a:prstGeom>
          <a:noFill/>
          <a:ln>
            <a:noFill/>
          </a:ln>
        </p:spPr>
      </p:pic>
      <p:pic>
        <p:nvPicPr>
          <p:cNvPr id="70" name="Google Shape;70;p14"/>
          <p:cNvPicPr preferRelativeResize="0"/>
          <p:nvPr/>
        </p:nvPicPr>
        <p:blipFill>
          <a:blip r:embed="rId11">
            <a:alphaModFix/>
          </a:blip>
          <a:stretch>
            <a:fillRect/>
          </a:stretch>
        </p:blipFill>
        <p:spPr>
          <a:xfrm rot="10800000">
            <a:off x="6858876" y="2906666"/>
            <a:ext cx="2230800" cy="14470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31"/>
          <p:cNvPicPr preferRelativeResize="0"/>
          <p:nvPr/>
        </p:nvPicPr>
        <p:blipFill>
          <a:blip r:embed="rId3">
            <a:alphaModFix/>
          </a:blip>
          <a:stretch>
            <a:fillRect/>
          </a:stretch>
        </p:blipFill>
        <p:spPr>
          <a:xfrm>
            <a:off x="0" y="0"/>
            <a:ext cx="9143998" cy="5143500"/>
          </a:xfrm>
          <a:prstGeom prst="rect">
            <a:avLst/>
          </a:prstGeom>
          <a:noFill/>
          <a:ln>
            <a:noFill/>
          </a:ln>
        </p:spPr>
      </p:pic>
      <p:pic>
        <p:nvPicPr>
          <p:cNvPr id="242" name="Google Shape;242;p31"/>
          <p:cNvPicPr preferRelativeResize="0"/>
          <p:nvPr/>
        </p:nvPicPr>
        <p:blipFill>
          <a:blip r:embed="rId4">
            <a:alphaModFix/>
          </a:blip>
          <a:stretch>
            <a:fillRect/>
          </a:stretch>
        </p:blipFill>
        <p:spPr>
          <a:xfrm>
            <a:off x="1351725" y="2556275"/>
            <a:ext cx="247650" cy="247650"/>
          </a:xfrm>
          <a:prstGeom prst="rect">
            <a:avLst/>
          </a:prstGeom>
          <a:noFill/>
          <a:ln>
            <a:noFill/>
          </a:ln>
        </p:spPr>
      </p:pic>
      <p:pic>
        <p:nvPicPr>
          <p:cNvPr id="243" name="Google Shape;243;p31"/>
          <p:cNvPicPr preferRelativeResize="0"/>
          <p:nvPr/>
        </p:nvPicPr>
        <p:blipFill>
          <a:blip r:embed="rId5">
            <a:alphaModFix/>
          </a:blip>
          <a:stretch>
            <a:fillRect/>
          </a:stretch>
        </p:blipFill>
        <p:spPr>
          <a:xfrm>
            <a:off x="8018125" y="1375825"/>
            <a:ext cx="152400" cy="152400"/>
          </a:xfrm>
          <a:prstGeom prst="rect">
            <a:avLst/>
          </a:prstGeom>
          <a:noFill/>
          <a:ln>
            <a:noFill/>
          </a:ln>
        </p:spPr>
      </p:pic>
      <p:pic>
        <p:nvPicPr>
          <p:cNvPr id="244" name="Google Shape;244;p31"/>
          <p:cNvPicPr preferRelativeResize="0"/>
          <p:nvPr/>
        </p:nvPicPr>
        <p:blipFill>
          <a:blip r:embed="rId6">
            <a:alphaModFix/>
          </a:blip>
          <a:stretch>
            <a:fillRect/>
          </a:stretch>
        </p:blipFill>
        <p:spPr>
          <a:xfrm>
            <a:off x="7611425" y="3927650"/>
            <a:ext cx="152400" cy="152400"/>
          </a:xfrm>
          <a:prstGeom prst="rect">
            <a:avLst/>
          </a:prstGeom>
          <a:noFill/>
          <a:ln>
            <a:noFill/>
          </a:ln>
        </p:spPr>
      </p:pic>
      <p:sp>
        <p:nvSpPr>
          <p:cNvPr id="245" name="Google Shape;245;p3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aleway ExtraBold"/>
                <a:ea typeface="Raleway ExtraBold"/>
                <a:cs typeface="Raleway ExtraBold"/>
                <a:sym typeface="Raleway ExtraBold"/>
              </a:rPr>
              <a:t>Python &amp; PyData Ecosystem</a:t>
            </a:r>
            <a:endParaRPr>
              <a:solidFill>
                <a:srgbClr val="FFFFFF"/>
              </a:solidFill>
              <a:latin typeface="Raleway ExtraBold"/>
              <a:ea typeface="Raleway ExtraBold"/>
              <a:cs typeface="Raleway ExtraBold"/>
              <a:sym typeface="Raleway ExtraBo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pic>
        <p:nvPicPr>
          <p:cNvPr id="250" name="Google Shape;250;p32"/>
          <p:cNvPicPr preferRelativeResize="0"/>
          <p:nvPr/>
        </p:nvPicPr>
        <p:blipFill>
          <a:blip r:embed="rId3">
            <a:alphaModFix/>
          </a:blip>
          <a:stretch>
            <a:fillRect/>
          </a:stretch>
        </p:blipFill>
        <p:spPr>
          <a:xfrm>
            <a:off x="6770350" y="162492"/>
            <a:ext cx="2230800" cy="1447025"/>
          </a:xfrm>
          <a:prstGeom prst="rect">
            <a:avLst/>
          </a:prstGeom>
          <a:noFill/>
          <a:ln>
            <a:noFill/>
          </a:ln>
        </p:spPr>
      </p:pic>
      <p:pic>
        <p:nvPicPr>
          <p:cNvPr id="251" name="Google Shape;251;p32"/>
          <p:cNvPicPr preferRelativeResize="0"/>
          <p:nvPr/>
        </p:nvPicPr>
        <p:blipFill>
          <a:blip r:embed="rId3">
            <a:alphaModFix/>
          </a:blip>
          <a:stretch>
            <a:fillRect/>
          </a:stretch>
        </p:blipFill>
        <p:spPr>
          <a:xfrm rot="10800000">
            <a:off x="3744401" y="180291"/>
            <a:ext cx="2230800" cy="1447025"/>
          </a:xfrm>
          <a:prstGeom prst="rect">
            <a:avLst/>
          </a:prstGeom>
          <a:noFill/>
          <a:ln>
            <a:noFill/>
          </a:ln>
        </p:spPr>
      </p:pic>
      <p:sp>
        <p:nvSpPr>
          <p:cNvPr id="252" name="Google Shape;252;p32"/>
          <p:cNvSpPr txBox="1">
            <a:spLocks noGrp="1"/>
          </p:cNvSpPr>
          <p:nvPr>
            <p:ph type="title"/>
          </p:nvPr>
        </p:nvSpPr>
        <p:spPr>
          <a:xfrm>
            <a:off x="768900" y="521225"/>
            <a:ext cx="4260300" cy="76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rgbClr val="4B68F1"/>
                </a:solidFill>
              </a:rPr>
              <a:t>PYTHON ECOSYSTEM:</a:t>
            </a:r>
            <a:endParaRPr sz="1200">
              <a:latin typeface="Raleway ExtraBold"/>
              <a:ea typeface="Raleway ExtraBold"/>
              <a:cs typeface="Raleway ExtraBold"/>
              <a:sym typeface="Raleway ExtraBold"/>
            </a:endParaRPr>
          </a:p>
          <a:p>
            <a:pPr marL="0" lvl="0" indent="0" algn="l" rtl="0">
              <a:spcBef>
                <a:spcPts val="0"/>
              </a:spcBef>
              <a:spcAft>
                <a:spcPts val="0"/>
              </a:spcAft>
              <a:buNone/>
            </a:pPr>
            <a:r>
              <a:rPr lang="en">
                <a:solidFill>
                  <a:srgbClr val="264280"/>
                </a:solidFill>
                <a:latin typeface="Raleway ExtraBold"/>
                <a:ea typeface="Raleway ExtraBold"/>
                <a:cs typeface="Raleway ExtraBold"/>
                <a:sym typeface="Raleway ExtraBold"/>
              </a:rPr>
              <a:t>The libraries we use...</a:t>
            </a:r>
            <a:endParaRPr>
              <a:solidFill>
                <a:srgbClr val="264280"/>
              </a:solidFill>
              <a:latin typeface="Raleway ExtraBold"/>
              <a:ea typeface="Raleway ExtraBold"/>
              <a:cs typeface="Raleway ExtraBold"/>
              <a:sym typeface="Raleway ExtraBold"/>
            </a:endParaRPr>
          </a:p>
        </p:txBody>
      </p:sp>
      <p:sp>
        <p:nvSpPr>
          <p:cNvPr id="253" name="Google Shape;253;p32"/>
          <p:cNvSpPr txBox="1">
            <a:spLocks noGrp="1"/>
          </p:cNvSpPr>
          <p:nvPr>
            <p:ph type="body" idx="1"/>
          </p:nvPr>
        </p:nvSpPr>
        <p:spPr>
          <a:xfrm>
            <a:off x="1067400" y="1398725"/>
            <a:ext cx="7009200" cy="3249300"/>
          </a:xfrm>
          <a:prstGeom prst="rect">
            <a:avLst/>
          </a:prstGeom>
        </p:spPr>
        <p:txBody>
          <a:bodyPr spcFirstLastPara="1" wrap="square" lIns="91425" tIns="91425" rIns="91425" bIns="91425" anchor="t" anchorCtr="0">
            <a:noAutofit/>
          </a:bodyPr>
          <a:lstStyle/>
          <a:p>
            <a:pPr marL="457200" lvl="0" indent="-311150" algn="l" rtl="0">
              <a:lnSpc>
                <a:spcPct val="175000"/>
              </a:lnSpc>
              <a:spcBef>
                <a:spcPts val="0"/>
              </a:spcBef>
              <a:spcAft>
                <a:spcPts val="0"/>
              </a:spcAft>
              <a:buSzPts val="1300"/>
              <a:buChar char="●"/>
            </a:pPr>
            <a:r>
              <a:rPr lang="en" sz="1300" u="sng">
                <a:solidFill>
                  <a:schemeClr val="hlink"/>
                </a:solidFill>
                <a:hlinkClick r:id="rId4"/>
              </a:rPr>
              <a:t>pandas</a:t>
            </a:r>
            <a:r>
              <a:rPr lang="en" sz="1300"/>
              <a:t>: The cornerstone of our Data Analysis job with Python</a:t>
            </a:r>
            <a:endParaRPr sz="1300"/>
          </a:p>
          <a:p>
            <a:pPr marL="457200" lvl="0" indent="-311150" algn="l" rtl="0">
              <a:lnSpc>
                <a:spcPct val="175000"/>
              </a:lnSpc>
              <a:spcBef>
                <a:spcPts val="0"/>
              </a:spcBef>
              <a:spcAft>
                <a:spcPts val="0"/>
              </a:spcAft>
              <a:buSzPts val="1300"/>
              <a:buChar char="●"/>
            </a:pPr>
            <a:r>
              <a:rPr lang="en" sz="1300" u="sng">
                <a:solidFill>
                  <a:schemeClr val="hlink"/>
                </a:solidFill>
                <a:hlinkClick r:id="rId5"/>
              </a:rPr>
              <a:t>matplotlib</a:t>
            </a:r>
            <a:r>
              <a:rPr lang="en" sz="1300"/>
              <a:t>: The foundational library for visualizations. Other libraries we’ll use will be built on top of matplotlib.</a:t>
            </a:r>
            <a:endParaRPr sz="1300"/>
          </a:p>
          <a:p>
            <a:pPr marL="457200" lvl="0" indent="-311150" algn="l" rtl="0">
              <a:lnSpc>
                <a:spcPct val="175000"/>
              </a:lnSpc>
              <a:spcBef>
                <a:spcPts val="0"/>
              </a:spcBef>
              <a:spcAft>
                <a:spcPts val="0"/>
              </a:spcAft>
              <a:buSzPts val="1300"/>
              <a:buChar char="●"/>
            </a:pPr>
            <a:r>
              <a:rPr lang="en" sz="1300" u="sng">
                <a:solidFill>
                  <a:schemeClr val="hlink"/>
                </a:solidFill>
                <a:hlinkClick r:id="rId6"/>
              </a:rPr>
              <a:t>numpy</a:t>
            </a:r>
            <a:r>
              <a:rPr lang="en" sz="1300"/>
              <a:t>: The numeric library that serves as the foundation of all calculations in Python.</a:t>
            </a:r>
            <a:endParaRPr sz="1300"/>
          </a:p>
          <a:p>
            <a:pPr marL="457200" lvl="0" indent="-311150" algn="l" rtl="0">
              <a:lnSpc>
                <a:spcPct val="175000"/>
              </a:lnSpc>
              <a:spcBef>
                <a:spcPts val="0"/>
              </a:spcBef>
              <a:spcAft>
                <a:spcPts val="0"/>
              </a:spcAft>
              <a:buSzPts val="1300"/>
              <a:buChar char="●"/>
            </a:pPr>
            <a:r>
              <a:rPr lang="en" sz="1300" u="sng">
                <a:solidFill>
                  <a:schemeClr val="hlink"/>
                </a:solidFill>
                <a:hlinkClick r:id="rId7"/>
              </a:rPr>
              <a:t>seaborn</a:t>
            </a:r>
            <a:r>
              <a:rPr lang="en" sz="1300"/>
              <a:t>: A statistical visualization tool built on top of matplotlib.</a:t>
            </a:r>
            <a:endParaRPr sz="1300"/>
          </a:p>
          <a:p>
            <a:pPr marL="457200" lvl="0" indent="-311150" algn="l" rtl="0">
              <a:lnSpc>
                <a:spcPct val="175000"/>
              </a:lnSpc>
              <a:spcBef>
                <a:spcPts val="0"/>
              </a:spcBef>
              <a:spcAft>
                <a:spcPts val="0"/>
              </a:spcAft>
              <a:buSzPts val="1300"/>
              <a:buChar char="●"/>
            </a:pPr>
            <a:r>
              <a:rPr lang="en" sz="1300" u="sng">
                <a:solidFill>
                  <a:schemeClr val="hlink"/>
                </a:solidFill>
                <a:hlinkClick r:id="rId8"/>
              </a:rPr>
              <a:t>statsmodels</a:t>
            </a:r>
            <a:r>
              <a:rPr lang="en" sz="1300"/>
              <a:t>: A library with many advanced statistical functions.</a:t>
            </a:r>
            <a:endParaRPr sz="1300"/>
          </a:p>
          <a:p>
            <a:pPr marL="457200" lvl="0" indent="-311150" algn="l" rtl="0">
              <a:lnSpc>
                <a:spcPct val="175000"/>
              </a:lnSpc>
              <a:spcBef>
                <a:spcPts val="0"/>
              </a:spcBef>
              <a:spcAft>
                <a:spcPts val="0"/>
              </a:spcAft>
              <a:buSzPts val="1300"/>
              <a:buChar char="●"/>
            </a:pPr>
            <a:r>
              <a:rPr lang="en" sz="1300" u="sng">
                <a:solidFill>
                  <a:schemeClr val="hlink"/>
                </a:solidFill>
                <a:hlinkClick r:id="rId9"/>
              </a:rPr>
              <a:t>scipy</a:t>
            </a:r>
            <a:r>
              <a:rPr lang="en" sz="1300"/>
              <a:t>: Advanced scientific computing, including functions for optimization, linear algebra, image processing and much more.</a:t>
            </a:r>
            <a:endParaRPr sz="1300"/>
          </a:p>
          <a:p>
            <a:pPr marL="457200" lvl="0" indent="-311150" algn="l" rtl="0">
              <a:lnSpc>
                <a:spcPct val="175000"/>
              </a:lnSpc>
              <a:spcBef>
                <a:spcPts val="0"/>
              </a:spcBef>
              <a:spcAft>
                <a:spcPts val="0"/>
              </a:spcAft>
              <a:buSzPts val="1300"/>
              <a:buChar char="●"/>
            </a:pPr>
            <a:r>
              <a:rPr lang="en" sz="1300" u="sng">
                <a:solidFill>
                  <a:schemeClr val="hlink"/>
                </a:solidFill>
                <a:hlinkClick r:id="rId10"/>
              </a:rPr>
              <a:t>s</a:t>
            </a:r>
            <a:r>
              <a:rPr lang="en" sz="1300" u="sng">
                <a:solidFill>
                  <a:schemeClr val="hlink"/>
                </a:solidFill>
                <a:hlinkClick r:id="rId10"/>
              </a:rPr>
              <a:t>cikit-learn</a:t>
            </a:r>
            <a:r>
              <a:rPr lang="en" sz="1300"/>
              <a:t>: The most popular machine learning library for Python (not deep learning)</a:t>
            </a:r>
            <a:endParaRPr sz="13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pic>
        <p:nvPicPr>
          <p:cNvPr id="259" name="Google Shape;259;p33"/>
          <p:cNvPicPr preferRelativeResize="0"/>
          <p:nvPr/>
        </p:nvPicPr>
        <p:blipFill>
          <a:blip r:embed="rId3">
            <a:alphaModFix/>
          </a:blip>
          <a:stretch>
            <a:fillRect/>
          </a:stretch>
        </p:blipFill>
        <p:spPr>
          <a:xfrm>
            <a:off x="0" y="0"/>
            <a:ext cx="9143998" cy="5143500"/>
          </a:xfrm>
          <a:prstGeom prst="rect">
            <a:avLst/>
          </a:prstGeom>
          <a:noFill/>
          <a:ln>
            <a:noFill/>
          </a:ln>
        </p:spPr>
      </p:pic>
      <p:pic>
        <p:nvPicPr>
          <p:cNvPr id="260" name="Google Shape;260;p33"/>
          <p:cNvPicPr preferRelativeResize="0"/>
          <p:nvPr/>
        </p:nvPicPr>
        <p:blipFill>
          <a:blip r:embed="rId4">
            <a:alphaModFix/>
          </a:blip>
          <a:stretch>
            <a:fillRect/>
          </a:stretch>
        </p:blipFill>
        <p:spPr>
          <a:xfrm>
            <a:off x="1351725" y="2556275"/>
            <a:ext cx="247650" cy="247650"/>
          </a:xfrm>
          <a:prstGeom prst="rect">
            <a:avLst/>
          </a:prstGeom>
          <a:noFill/>
          <a:ln>
            <a:noFill/>
          </a:ln>
        </p:spPr>
      </p:pic>
      <p:pic>
        <p:nvPicPr>
          <p:cNvPr id="261" name="Google Shape;261;p33"/>
          <p:cNvPicPr preferRelativeResize="0"/>
          <p:nvPr/>
        </p:nvPicPr>
        <p:blipFill>
          <a:blip r:embed="rId5">
            <a:alphaModFix/>
          </a:blip>
          <a:stretch>
            <a:fillRect/>
          </a:stretch>
        </p:blipFill>
        <p:spPr>
          <a:xfrm>
            <a:off x="8018125" y="1375825"/>
            <a:ext cx="152400" cy="152400"/>
          </a:xfrm>
          <a:prstGeom prst="rect">
            <a:avLst/>
          </a:prstGeom>
          <a:noFill/>
          <a:ln>
            <a:noFill/>
          </a:ln>
        </p:spPr>
      </p:pic>
      <p:pic>
        <p:nvPicPr>
          <p:cNvPr id="262" name="Google Shape;262;p33"/>
          <p:cNvPicPr preferRelativeResize="0"/>
          <p:nvPr/>
        </p:nvPicPr>
        <p:blipFill>
          <a:blip r:embed="rId6">
            <a:alphaModFix/>
          </a:blip>
          <a:stretch>
            <a:fillRect/>
          </a:stretch>
        </p:blipFill>
        <p:spPr>
          <a:xfrm>
            <a:off x="7611425" y="3927650"/>
            <a:ext cx="152400" cy="152400"/>
          </a:xfrm>
          <a:prstGeom prst="rect">
            <a:avLst/>
          </a:prstGeom>
          <a:noFill/>
          <a:ln>
            <a:noFill/>
          </a:ln>
        </p:spPr>
      </p:pic>
      <p:sp>
        <p:nvSpPr>
          <p:cNvPr id="263" name="Google Shape;263;p33"/>
          <p:cNvSpPr txBox="1">
            <a:spLocks noGrp="1"/>
          </p:cNvSpPr>
          <p:nvPr>
            <p:ph type="title"/>
          </p:nvPr>
        </p:nvSpPr>
        <p:spPr>
          <a:xfrm>
            <a:off x="2429275" y="2002275"/>
            <a:ext cx="4285500" cy="113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aleway ExtraBold"/>
                <a:ea typeface="Raleway ExtraBold"/>
                <a:cs typeface="Raleway ExtraBold"/>
                <a:sym typeface="Raleway ExtraBold"/>
              </a:rPr>
              <a:t>How Python Data</a:t>
            </a:r>
            <a:endParaRPr>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a:solidFill>
                  <a:srgbClr val="FFFFFF"/>
                </a:solidFill>
                <a:latin typeface="Raleway ExtraBold"/>
                <a:ea typeface="Raleway ExtraBold"/>
                <a:cs typeface="Raleway ExtraBold"/>
                <a:sym typeface="Raleway ExtraBold"/>
              </a:rPr>
              <a:t>Analysts Think</a:t>
            </a:r>
            <a:endParaRPr>
              <a:solidFill>
                <a:srgbClr val="FFFFFF"/>
              </a:solidFill>
              <a:latin typeface="Raleway ExtraBold"/>
              <a:ea typeface="Raleway ExtraBold"/>
              <a:cs typeface="Raleway ExtraBold"/>
              <a:sym typeface="Raleway ExtraBo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68" name="Google Shape;268;p34"/>
          <p:cNvPicPr preferRelativeResize="0"/>
          <p:nvPr/>
        </p:nvPicPr>
        <p:blipFill>
          <a:blip r:embed="rId3">
            <a:alphaModFix/>
          </a:blip>
          <a:stretch>
            <a:fillRect/>
          </a:stretch>
        </p:blipFill>
        <p:spPr>
          <a:xfrm>
            <a:off x="6625023" y="114650"/>
            <a:ext cx="1698304" cy="1101624"/>
          </a:xfrm>
          <a:prstGeom prst="rect">
            <a:avLst/>
          </a:prstGeom>
          <a:noFill/>
          <a:ln>
            <a:noFill/>
          </a:ln>
        </p:spPr>
      </p:pic>
      <p:pic>
        <p:nvPicPr>
          <p:cNvPr id="269" name="Google Shape;269;p34"/>
          <p:cNvPicPr preferRelativeResize="0"/>
          <p:nvPr/>
        </p:nvPicPr>
        <p:blipFill>
          <a:blip r:embed="rId3">
            <a:alphaModFix/>
          </a:blip>
          <a:stretch>
            <a:fillRect/>
          </a:stretch>
        </p:blipFill>
        <p:spPr>
          <a:xfrm rot="10800000">
            <a:off x="4083174" y="179153"/>
            <a:ext cx="2087036" cy="1353772"/>
          </a:xfrm>
          <a:prstGeom prst="rect">
            <a:avLst/>
          </a:prstGeom>
          <a:noFill/>
          <a:ln>
            <a:noFill/>
          </a:ln>
        </p:spPr>
      </p:pic>
      <p:sp>
        <p:nvSpPr>
          <p:cNvPr id="270" name="Google Shape;270;p34"/>
          <p:cNvSpPr txBox="1">
            <a:spLocks noGrp="1"/>
          </p:cNvSpPr>
          <p:nvPr>
            <p:ph type="title"/>
          </p:nvPr>
        </p:nvSpPr>
        <p:spPr>
          <a:xfrm>
            <a:off x="1235175" y="353775"/>
            <a:ext cx="4513200" cy="7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rgbClr val="4B68F1"/>
                </a:solidFill>
              </a:rPr>
              <a:t>EXCEL, TABLEAU, ETC. </a:t>
            </a:r>
            <a:endParaRPr sz="1200" b="1">
              <a:solidFill>
                <a:srgbClr val="4B68F1"/>
              </a:solidFill>
            </a:endParaRPr>
          </a:p>
          <a:p>
            <a:pPr marL="0" lvl="0" indent="0" algn="l" rtl="0">
              <a:spcBef>
                <a:spcPts val="0"/>
              </a:spcBef>
              <a:spcAft>
                <a:spcPts val="0"/>
              </a:spcAft>
              <a:buNone/>
            </a:pPr>
            <a:r>
              <a:rPr lang="en">
                <a:solidFill>
                  <a:srgbClr val="264280"/>
                </a:solidFill>
                <a:latin typeface="Raleway ExtraBold"/>
                <a:ea typeface="Raleway ExtraBold"/>
                <a:cs typeface="Raleway ExtraBold"/>
                <a:sym typeface="Raleway ExtraBold"/>
              </a:rPr>
              <a:t>They’re all visual tools...</a:t>
            </a:r>
            <a:endParaRPr>
              <a:solidFill>
                <a:srgbClr val="264280"/>
              </a:solidFill>
              <a:latin typeface="Raleway ExtraBold"/>
              <a:ea typeface="Raleway ExtraBold"/>
              <a:cs typeface="Raleway ExtraBold"/>
              <a:sym typeface="Raleway ExtraBold"/>
            </a:endParaRPr>
          </a:p>
        </p:txBody>
      </p:sp>
      <p:pic>
        <p:nvPicPr>
          <p:cNvPr id="271" name="Google Shape;271;p34"/>
          <p:cNvPicPr preferRelativeResize="0"/>
          <p:nvPr/>
        </p:nvPicPr>
        <p:blipFill>
          <a:blip r:embed="rId4">
            <a:alphaModFix/>
          </a:blip>
          <a:stretch>
            <a:fillRect/>
          </a:stretch>
        </p:blipFill>
        <p:spPr>
          <a:xfrm>
            <a:off x="1235163" y="1264125"/>
            <a:ext cx="6673674" cy="36546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pic>
        <p:nvPicPr>
          <p:cNvPr id="277" name="Google Shape;277;p35"/>
          <p:cNvPicPr preferRelativeResize="0"/>
          <p:nvPr/>
        </p:nvPicPr>
        <p:blipFill>
          <a:blip r:embed="rId3">
            <a:alphaModFix/>
          </a:blip>
          <a:stretch>
            <a:fillRect/>
          </a:stretch>
        </p:blipFill>
        <p:spPr>
          <a:xfrm>
            <a:off x="6770350" y="162492"/>
            <a:ext cx="2230800" cy="1447025"/>
          </a:xfrm>
          <a:prstGeom prst="rect">
            <a:avLst/>
          </a:prstGeom>
          <a:noFill/>
          <a:ln>
            <a:noFill/>
          </a:ln>
        </p:spPr>
      </p:pic>
      <p:pic>
        <p:nvPicPr>
          <p:cNvPr id="278" name="Google Shape;278;p35"/>
          <p:cNvPicPr preferRelativeResize="0"/>
          <p:nvPr/>
        </p:nvPicPr>
        <p:blipFill>
          <a:blip r:embed="rId3">
            <a:alphaModFix/>
          </a:blip>
          <a:stretch>
            <a:fillRect/>
          </a:stretch>
        </p:blipFill>
        <p:spPr>
          <a:xfrm rot="10800000">
            <a:off x="303876" y="162491"/>
            <a:ext cx="2230800" cy="1447025"/>
          </a:xfrm>
          <a:prstGeom prst="rect">
            <a:avLst/>
          </a:prstGeom>
          <a:noFill/>
          <a:ln>
            <a:noFill/>
          </a:ln>
        </p:spPr>
      </p:pic>
      <p:sp>
        <p:nvSpPr>
          <p:cNvPr id="279" name="Google Shape;279;p35"/>
          <p:cNvSpPr txBox="1">
            <a:spLocks noGrp="1"/>
          </p:cNvSpPr>
          <p:nvPr>
            <p:ph type="title"/>
          </p:nvPr>
        </p:nvSpPr>
        <p:spPr>
          <a:xfrm>
            <a:off x="2464825" y="321875"/>
            <a:ext cx="4242000" cy="101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264280"/>
                </a:solidFill>
                <a:latin typeface="Raleway ExtraBold"/>
                <a:ea typeface="Raleway ExtraBold"/>
                <a:cs typeface="Raleway ExtraBold"/>
                <a:sym typeface="Raleway ExtraBold"/>
              </a:rPr>
              <a:t>Thinking like a</a:t>
            </a:r>
            <a:endParaRPr>
              <a:solidFill>
                <a:srgbClr val="264280"/>
              </a:solidFill>
              <a:latin typeface="Raleway ExtraBold"/>
              <a:ea typeface="Raleway ExtraBold"/>
              <a:cs typeface="Raleway ExtraBold"/>
              <a:sym typeface="Raleway ExtraBold"/>
            </a:endParaRPr>
          </a:p>
          <a:p>
            <a:pPr marL="0" lvl="0" indent="0" algn="ctr" rtl="0">
              <a:spcBef>
                <a:spcPts val="0"/>
              </a:spcBef>
              <a:spcAft>
                <a:spcPts val="0"/>
              </a:spcAft>
              <a:buNone/>
            </a:pPr>
            <a:r>
              <a:rPr lang="en">
                <a:solidFill>
                  <a:srgbClr val="264280"/>
                </a:solidFill>
                <a:latin typeface="Raleway ExtraBold"/>
                <a:ea typeface="Raleway ExtraBold"/>
                <a:cs typeface="Raleway ExtraBold"/>
                <a:sym typeface="Raleway ExtraBold"/>
              </a:rPr>
              <a:t>Python Data Analyst</a:t>
            </a:r>
            <a:endParaRPr>
              <a:solidFill>
                <a:srgbClr val="264280"/>
              </a:solidFill>
              <a:latin typeface="Raleway ExtraBold"/>
              <a:ea typeface="Raleway ExtraBold"/>
              <a:cs typeface="Raleway ExtraBold"/>
              <a:sym typeface="Raleway ExtraBold"/>
            </a:endParaRPr>
          </a:p>
        </p:txBody>
      </p:sp>
      <p:pic>
        <p:nvPicPr>
          <p:cNvPr id="280" name="Google Shape;280;p35"/>
          <p:cNvPicPr preferRelativeResize="0"/>
          <p:nvPr/>
        </p:nvPicPr>
        <p:blipFill>
          <a:blip r:embed="rId4">
            <a:alphaModFix/>
          </a:blip>
          <a:stretch>
            <a:fillRect/>
          </a:stretch>
        </p:blipFill>
        <p:spPr>
          <a:xfrm>
            <a:off x="924250" y="1458000"/>
            <a:ext cx="7323150" cy="3048250"/>
          </a:xfrm>
          <a:prstGeom prst="rect">
            <a:avLst/>
          </a:prstGeom>
          <a:noFill/>
          <a:ln>
            <a:noFill/>
          </a:ln>
        </p:spPr>
      </p:pic>
      <p:pic>
        <p:nvPicPr>
          <p:cNvPr id="281" name="Google Shape;281;p35"/>
          <p:cNvPicPr preferRelativeResize="0"/>
          <p:nvPr/>
        </p:nvPicPr>
        <p:blipFill>
          <a:blip r:embed="rId5">
            <a:alphaModFix/>
          </a:blip>
          <a:stretch>
            <a:fillRect/>
          </a:stretch>
        </p:blipFill>
        <p:spPr>
          <a:xfrm>
            <a:off x="8229873" y="4668599"/>
            <a:ext cx="602425" cy="1955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pic>
        <p:nvPicPr>
          <p:cNvPr id="286" name="Google Shape;286;p36"/>
          <p:cNvPicPr preferRelativeResize="0"/>
          <p:nvPr/>
        </p:nvPicPr>
        <p:blipFill>
          <a:blip r:embed="rId3">
            <a:alphaModFix/>
          </a:blip>
          <a:stretch>
            <a:fillRect/>
          </a:stretch>
        </p:blipFill>
        <p:spPr>
          <a:xfrm>
            <a:off x="3187275" y="1037375"/>
            <a:ext cx="5046374" cy="3141375"/>
          </a:xfrm>
          <a:prstGeom prst="rect">
            <a:avLst/>
          </a:prstGeom>
          <a:noFill/>
          <a:ln>
            <a:noFill/>
          </a:ln>
        </p:spPr>
      </p:pic>
      <p:sp>
        <p:nvSpPr>
          <p:cNvPr id="287" name="Google Shape;287;p36"/>
          <p:cNvSpPr txBox="1">
            <a:spLocks noGrp="1"/>
          </p:cNvSpPr>
          <p:nvPr>
            <p:ph type="title"/>
          </p:nvPr>
        </p:nvSpPr>
        <p:spPr>
          <a:xfrm>
            <a:off x="638225" y="1667350"/>
            <a:ext cx="5135700" cy="165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solidFill>
                  <a:srgbClr val="264280"/>
                </a:solidFill>
                <a:latin typeface="Raleway ExtraBold"/>
                <a:ea typeface="Raleway ExtraBold"/>
                <a:cs typeface="Raleway ExtraBold"/>
                <a:sym typeface="Raleway ExtraBold"/>
              </a:rPr>
              <a:t>And finally,</a:t>
            </a:r>
            <a:endParaRPr sz="6000">
              <a:solidFill>
                <a:srgbClr val="264280"/>
              </a:solidFill>
              <a:latin typeface="Raleway ExtraBold"/>
              <a:ea typeface="Raleway ExtraBold"/>
              <a:cs typeface="Raleway ExtraBold"/>
              <a:sym typeface="Raleway ExtraBold"/>
            </a:endParaRPr>
          </a:p>
          <a:p>
            <a:pPr marL="0" lvl="0" indent="0" algn="l" rtl="0">
              <a:spcBef>
                <a:spcPts val="0"/>
              </a:spcBef>
              <a:spcAft>
                <a:spcPts val="0"/>
              </a:spcAft>
              <a:buNone/>
            </a:pPr>
            <a:r>
              <a:rPr lang="en" sz="6000">
                <a:solidFill>
                  <a:srgbClr val="264280"/>
                </a:solidFill>
                <a:latin typeface="Raleway ExtraBold"/>
                <a:ea typeface="Raleway ExtraBold"/>
                <a:cs typeface="Raleway ExtraBold"/>
                <a:sym typeface="Raleway ExtraBold"/>
              </a:rPr>
              <a:t>why Python?</a:t>
            </a:r>
            <a:endParaRPr sz="6000">
              <a:solidFill>
                <a:srgbClr val="264280"/>
              </a:solidFill>
              <a:latin typeface="Raleway ExtraBold"/>
              <a:ea typeface="Raleway ExtraBold"/>
              <a:cs typeface="Raleway ExtraBold"/>
              <a:sym typeface="Raleway ExtraBo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pic>
        <p:nvPicPr>
          <p:cNvPr id="299" name="Google Shape;299;p38"/>
          <p:cNvPicPr preferRelativeResize="0"/>
          <p:nvPr/>
        </p:nvPicPr>
        <p:blipFill>
          <a:blip r:embed="rId3">
            <a:alphaModFix/>
          </a:blip>
          <a:stretch>
            <a:fillRect/>
          </a:stretch>
        </p:blipFill>
        <p:spPr>
          <a:xfrm>
            <a:off x="-1761500" y="1152475"/>
            <a:ext cx="4747026" cy="2955050"/>
          </a:xfrm>
          <a:prstGeom prst="rect">
            <a:avLst/>
          </a:prstGeom>
          <a:noFill/>
          <a:ln>
            <a:noFill/>
          </a:ln>
        </p:spPr>
      </p:pic>
      <p:sp>
        <p:nvSpPr>
          <p:cNvPr id="300" name="Google Shape;300;p38"/>
          <p:cNvSpPr txBox="1">
            <a:spLocks noGrp="1"/>
          </p:cNvSpPr>
          <p:nvPr>
            <p:ph type="body" idx="1"/>
          </p:nvPr>
        </p:nvSpPr>
        <p:spPr>
          <a:xfrm>
            <a:off x="3286150" y="1457275"/>
            <a:ext cx="4312500" cy="34164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AutoNum type="arabicPeriod"/>
            </a:pPr>
            <a:r>
              <a:rPr lang="en" sz="1400" dirty="0"/>
              <a:t>What is Data Analysis</a:t>
            </a:r>
            <a:endParaRPr sz="1400" dirty="0"/>
          </a:p>
          <a:p>
            <a:pPr marL="457200" lvl="0" indent="-317500" algn="l" rtl="0">
              <a:lnSpc>
                <a:spcPct val="150000"/>
              </a:lnSpc>
              <a:spcBef>
                <a:spcPts val="0"/>
              </a:spcBef>
              <a:spcAft>
                <a:spcPts val="0"/>
              </a:spcAft>
              <a:buSzPts val="1400"/>
              <a:buAutoNum type="arabicPeriod"/>
            </a:pPr>
            <a:r>
              <a:rPr lang="en" sz="1400" b="1" dirty="0"/>
              <a:t>Real Example Data Analysis with Python</a:t>
            </a:r>
            <a:endParaRPr sz="1400" b="1" dirty="0"/>
          </a:p>
          <a:p>
            <a:pPr marL="457200" lvl="0" indent="-317500" algn="l" rtl="0">
              <a:lnSpc>
                <a:spcPct val="150000"/>
              </a:lnSpc>
              <a:spcBef>
                <a:spcPts val="0"/>
              </a:spcBef>
              <a:spcAft>
                <a:spcPts val="0"/>
              </a:spcAft>
              <a:buSzPts val="1400"/>
              <a:buAutoNum type="arabicPeriod"/>
            </a:pPr>
            <a:r>
              <a:rPr lang="en" sz="1400" dirty="0"/>
              <a:t>How to use Jupyter Notebooks</a:t>
            </a:r>
            <a:endParaRPr sz="1400" dirty="0"/>
          </a:p>
          <a:p>
            <a:pPr marL="457200" lvl="0" indent="-317500" algn="l" rtl="0">
              <a:lnSpc>
                <a:spcPct val="150000"/>
              </a:lnSpc>
              <a:spcBef>
                <a:spcPts val="0"/>
              </a:spcBef>
              <a:spcAft>
                <a:spcPts val="0"/>
              </a:spcAft>
              <a:buSzPts val="1400"/>
              <a:buAutoNum type="arabicPeriod"/>
            </a:pPr>
            <a:r>
              <a:rPr lang="en" sz="1400" dirty="0"/>
              <a:t>Intro to </a:t>
            </a:r>
            <a:r>
              <a:rPr lang="en" sz="1400" dirty="0" smtClean="0"/>
              <a:t>NumPy</a:t>
            </a:r>
            <a:endParaRPr sz="1400" dirty="0"/>
          </a:p>
          <a:p>
            <a:pPr marL="457200" lvl="0" indent="-317500" algn="l" rtl="0">
              <a:lnSpc>
                <a:spcPct val="150000"/>
              </a:lnSpc>
              <a:spcBef>
                <a:spcPts val="0"/>
              </a:spcBef>
              <a:spcAft>
                <a:spcPts val="0"/>
              </a:spcAft>
              <a:buSzPts val="1400"/>
              <a:buAutoNum type="arabicPeriod"/>
            </a:pPr>
            <a:r>
              <a:rPr lang="en" sz="1400" dirty="0"/>
              <a:t>Intro to </a:t>
            </a:r>
            <a:r>
              <a:rPr lang="en" sz="1400" dirty="0" smtClean="0"/>
              <a:t>Pandas</a:t>
            </a:r>
            <a:endParaRPr sz="1400" dirty="0"/>
          </a:p>
          <a:p>
            <a:pPr marL="457200" lvl="0" indent="-317500" algn="l" rtl="0">
              <a:lnSpc>
                <a:spcPct val="150000"/>
              </a:lnSpc>
              <a:spcBef>
                <a:spcPts val="0"/>
              </a:spcBef>
              <a:spcAft>
                <a:spcPts val="0"/>
              </a:spcAft>
              <a:buSzPts val="1400"/>
              <a:buAutoNum type="arabicPeriod"/>
            </a:pPr>
            <a:r>
              <a:rPr lang="en" sz="1400" dirty="0"/>
              <a:t>Data Cleaning</a:t>
            </a:r>
            <a:endParaRPr sz="1400" dirty="0"/>
          </a:p>
          <a:p>
            <a:pPr marL="457200" lvl="0" indent="-317500" algn="l" rtl="0">
              <a:lnSpc>
                <a:spcPct val="150000"/>
              </a:lnSpc>
              <a:spcBef>
                <a:spcPts val="0"/>
              </a:spcBef>
              <a:spcAft>
                <a:spcPts val="0"/>
              </a:spcAft>
              <a:buSzPts val="1400"/>
              <a:buAutoNum type="arabicPeriod"/>
            </a:pPr>
            <a:r>
              <a:rPr lang="en" sz="1400" dirty="0"/>
              <a:t>Reading Data SQL, CSVs, APIs, etc</a:t>
            </a:r>
            <a:endParaRPr sz="1400" dirty="0"/>
          </a:p>
          <a:p>
            <a:pPr marL="457200" lvl="0" indent="-317500" algn="l" rtl="0">
              <a:lnSpc>
                <a:spcPct val="150000"/>
              </a:lnSpc>
              <a:spcBef>
                <a:spcPts val="0"/>
              </a:spcBef>
              <a:spcAft>
                <a:spcPts val="0"/>
              </a:spcAft>
              <a:buSzPts val="1400"/>
              <a:buAutoNum type="arabicPeriod"/>
            </a:pPr>
            <a:r>
              <a:rPr lang="en" sz="1400" dirty="0"/>
              <a:t>Python in Under </a:t>
            </a:r>
            <a:r>
              <a:rPr lang="en" sz="1400" dirty="0" smtClean="0"/>
              <a:t>30 </a:t>
            </a:r>
            <a:r>
              <a:rPr lang="en" sz="1400" dirty="0"/>
              <a:t>Minutes</a:t>
            </a:r>
            <a:endParaRPr sz="1400" dirty="0"/>
          </a:p>
        </p:txBody>
      </p:sp>
      <p:sp>
        <p:nvSpPr>
          <p:cNvPr id="301" name="Google Shape;301;p38"/>
          <p:cNvSpPr txBox="1">
            <a:spLocks noGrp="1"/>
          </p:cNvSpPr>
          <p:nvPr>
            <p:ph type="title"/>
          </p:nvPr>
        </p:nvSpPr>
        <p:spPr>
          <a:xfrm>
            <a:off x="2849700" y="673625"/>
            <a:ext cx="3444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64280"/>
                </a:solidFill>
                <a:latin typeface="Raleway ExtraBold"/>
                <a:ea typeface="Raleway ExtraBold"/>
                <a:cs typeface="Raleway ExtraBold"/>
                <a:sym typeface="Raleway ExtraBold"/>
              </a:rPr>
              <a:t>About this tutorial</a:t>
            </a:r>
            <a:endParaRPr>
              <a:solidFill>
                <a:srgbClr val="264280"/>
              </a:solidFill>
              <a:latin typeface="Raleway ExtraBold"/>
              <a:ea typeface="Raleway ExtraBold"/>
              <a:cs typeface="Raleway ExtraBold"/>
              <a:sym typeface="Raleway ExtraBold"/>
            </a:endParaRPr>
          </a:p>
        </p:txBody>
      </p:sp>
      <p:pic>
        <p:nvPicPr>
          <p:cNvPr id="302" name="Google Shape;302;p38"/>
          <p:cNvPicPr preferRelativeResize="0"/>
          <p:nvPr/>
        </p:nvPicPr>
        <p:blipFill>
          <a:blip r:embed="rId4">
            <a:alphaModFix/>
          </a:blip>
          <a:stretch>
            <a:fillRect/>
          </a:stretch>
        </p:blipFill>
        <p:spPr>
          <a:xfrm>
            <a:off x="6682625" y="370804"/>
            <a:ext cx="2230800" cy="1447025"/>
          </a:xfrm>
          <a:prstGeom prst="rect">
            <a:avLst/>
          </a:prstGeom>
          <a:noFill/>
          <a:ln>
            <a:noFill/>
          </a:ln>
        </p:spPr>
      </p:pic>
      <p:pic>
        <p:nvPicPr>
          <p:cNvPr id="303" name="Google Shape;303;p38"/>
          <p:cNvPicPr preferRelativeResize="0"/>
          <p:nvPr/>
        </p:nvPicPr>
        <p:blipFill>
          <a:blip r:embed="rId4">
            <a:alphaModFix/>
          </a:blip>
          <a:stretch>
            <a:fillRect/>
          </a:stretch>
        </p:blipFill>
        <p:spPr>
          <a:xfrm rot="10800000">
            <a:off x="6858876" y="2906666"/>
            <a:ext cx="2230800" cy="1447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Google Shape;75;p15"/>
          <p:cNvPicPr preferRelativeResize="0"/>
          <p:nvPr/>
        </p:nvPicPr>
        <p:blipFill>
          <a:blip r:embed="rId3">
            <a:alphaModFix/>
          </a:blip>
          <a:stretch>
            <a:fillRect/>
          </a:stretch>
        </p:blipFill>
        <p:spPr>
          <a:xfrm>
            <a:off x="0" y="0"/>
            <a:ext cx="9143998" cy="5143500"/>
          </a:xfrm>
          <a:prstGeom prst="rect">
            <a:avLst/>
          </a:prstGeom>
          <a:noFill/>
          <a:ln>
            <a:noFill/>
          </a:ln>
        </p:spPr>
      </p:pic>
      <p:pic>
        <p:nvPicPr>
          <p:cNvPr id="76" name="Google Shape;76;p15"/>
          <p:cNvPicPr preferRelativeResize="0"/>
          <p:nvPr/>
        </p:nvPicPr>
        <p:blipFill>
          <a:blip r:embed="rId4">
            <a:alphaModFix/>
          </a:blip>
          <a:stretch>
            <a:fillRect/>
          </a:stretch>
        </p:blipFill>
        <p:spPr>
          <a:xfrm>
            <a:off x="1351725" y="2556275"/>
            <a:ext cx="247650" cy="247650"/>
          </a:xfrm>
          <a:prstGeom prst="rect">
            <a:avLst/>
          </a:prstGeom>
          <a:noFill/>
          <a:ln>
            <a:noFill/>
          </a:ln>
        </p:spPr>
      </p:pic>
      <p:pic>
        <p:nvPicPr>
          <p:cNvPr id="77" name="Google Shape;77;p15"/>
          <p:cNvPicPr preferRelativeResize="0"/>
          <p:nvPr/>
        </p:nvPicPr>
        <p:blipFill>
          <a:blip r:embed="rId5">
            <a:alphaModFix/>
          </a:blip>
          <a:stretch>
            <a:fillRect/>
          </a:stretch>
        </p:blipFill>
        <p:spPr>
          <a:xfrm>
            <a:off x="8018125" y="1375825"/>
            <a:ext cx="152400" cy="152400"/>
          </a:xfrm>
          <a:prstGeom prst="rect">
            <a:avLst/>
          </a:prstGeom>
          <a:noFill/>
          <a:ln>
            <a:noFill/>
          </a:ln>
        </p:spPr>
      </p:pic>
      <p:pic>
        <p:nvPicPr>
          <p:cNvPr id="78" name="Google Shape;78;p15"/>
          <p:cNvPicPr preferRelativeResize="0"/>
          <p:nvPr/>
        </p:nvPicPr>
        <p:blipFill>
          <a:blip r:embed="rId6">
            <a:alphaModFix/>
          </a:blip>
          <a:stretch>
            <a:fillRect/>
          </a:stretch>
        </p:blipFill>
        <p:spPr>
          <a:xfrm>
            <a:off x="7611425" y="3927650"/>
            <a:ext cx="152400" cy="152400"/>
          </a:xfrm>
          <a:prstGeom prst="rect">
            <a:avLst/>
          </a:prstGeom>
          <a:noFill/>
          <a:ln>
            <a:noFill/>
          </a:ln>
        </p:spPr>
      </p:pic>
      <p:sp>
        <p:nvSpPr>
          <p:cNvPr id="79" name="Google Shape;7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aleway ExtraBold"/>
                <a:ea typeface="Raleway ExtraBold"/>
                <a:cs typeface="Raleway ExtraBold"/>
                <a:sym typeface="Raleway ExtraBold"/>
              </a:rPr>
              <a:t>What is Data Analysis?</a:t>
            </a:r>
            <a:endParaRPr>
              <a:solidFill>
                <a:srgbClr val="FFFFFF"/>
              </a:solidFill>
              <a:latin typeface="Raleway ExtraBold"/>
              <a:ea typeface="Raleway ExtraBold"/>
              <a:cs typeface="Raleway ExtraBold"/>
              <a:sym typeface="Raleway Extra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6"/>
          <p:cNvPicPr preferRelativeResize="0"/>
          <p:nvPr/>
        </p:nvPicPr>
        <p:blipFill>
          <a:blip r:embed="rId3">
            <a:alphaModFix/>
          </a:blip>
          <a:stretch>
            <a:fillRect/>
          </a:stretch>
        </p:blipFill>
        <p:spPr>
          <a:xfrm>
            <a:off x="808325" y="199713"/>
            <a:ext cx="7313775" cy="4744076"/>
          </a:xfrm>
          <a:prstGeom prst="rect">
            <a:avLst/>
          </a:prstGeom>
          <a:noFill/>
          <a:ln>
            <a:noFill/>
          </a:ln>
        </p:spPr>
      </p:pic>
      <p:sp>
        <p:nvSpPr>
          <p:cNvPr id="85" name="Google Shape;85;p16"/>
          <p:cNvSpPr txBox="1">
            <a:spLocks noGrp="1"/>
          </p:cNvSpPr>
          <p:nvPr>
            <p:ph type="body" idx="1"/>
          </p:nvPr>
        </p:nvSpPr>
        <p:spPr>
          <a:xfrm>
            <a:off x="311700" y="1152475"/>
            <a:ext cx="8412600" cy="3416400"/>
          </a:xfrm>
          <a:prstGeom prst="rect">
            <a:avLst/>
          </a:prstGeom>
        </p:spPr>
        <p:txBody>
          <a:bodyPr spcFirstLastPara="1" wrap="square" lIns="91425" tIns="91425" rIns="91425" bIns="91425" anchor="ctr" anchorCtr="0">
            <a:noAutofit/>
          </a:bodyPr>
          <a:lstStyle/>
          <a:p>
            <a:pPr marL="457200" lvl="0" indent="0" algn="l" rtl="0">
              <a:spcBef>
                <a:spcPts val="0"/>
              </a:spcBef>
              <a:spcAft>
                <a:spcPts val="0"/>
              </a:spcAft>
              <a:buNone/>
            </a:pPr>
            <a:r>
              <a:rPr lang="en" i="1"/>
              <a:t>&gt; A process of inspecting, cleansing, transforming and modeling data with the goal of discovering useful information, informing conclusion and supporting decision-making.</a:t>
            </a:r>
            <a:endParaRPr i="1"/>
          </a:p>
          <a:p>
            <a:pPr marL="0" lvl="0" indent="0" algn="r" rtl="0">
              <a:spcBef>
                <a:spcPts val="1600"/>
              </a:spcBef>
              <a:spcAft>
                <a:spcPts val="1600"/>
              </a:spcAft>
              <a:buNone/>
            </a:pPr>
            <a:r>
              <a:rPr lang="en" u="sng">
                <a:solidFill>
                  <a:schemeClr val="hlink"/>
                </a:solidFill>
                <a:hlinkClick r:id="rId4"/>
              </a:rPr>
              <a:t>Definition by Wikipedia</a:t>
            </a:r>
            <a:r>
              <a:rPr lang="en"/>
              <a:t>.</a:t>
            </a:r>
            <a:endParaRPr/>
          </a:p>
        </p:txBody>
      </p:sp>
      <p:pic>
        <p:nvPicPr>
          <p:cNvPr id="87" name="Google Shape;87;p16"/>
          <p:cNvPicPr preferRelativeResize="0"/>
          <p:nvPr/>
        </p:nvPicPr>
        <p:blipFill>
          <a:blip r:embed="rId5">
            <a:alphaModFix/>
          </a:blip>
          <a:stretch>
            <a:fillRect/>
          </a:stretch>
        </p:blipFill>
        <p:spPr>
          <a:xfrm rot="10800000">
            <a:off x="757037" y="3986687"/>
            <a:ext cx="105088" cy="105088"/>
          </a:xfrm>
          <a:prstGeom prst="rect">
            <a:avLst/>
          </a:prstGeom>
          <a:noFill/>
          <a:ln>
            <a:noFill/>
          </a:ln>
        </p:spPr>
      </p:pic>
      <p:pic>
        <p:nvPicPr>
          <p:cNvPr id="88" name="Google Shape;88;p16"/>
          <p:cNvPicPr preferRelativeResize="0"/>
          <p:nvPr/>
        </p:nvPicPr>
        <p:blipFill>
          <a:blip r:embed="rId6">
            <a:alphaModFix/>
          </a:blip>
          <a:stretch>
            <a:fillRect/>
          </a:stretch>
        </p:blipFill>
        <p:spPr>
          <a:xfrm rot="10800000" flipH="1">
            <a:off x="6111974" y="547251"/>
            <a:ext cx="204025" cy="204025"/>
          </a:xfrm>
          <a:prstGeom prst="rect">
            <a:avLst/>
          </a:prstGeom>
          <a:noFill/>
          <a:ln>
            <a:noFill/>
          </a:ln>
        </p:spPr>
      </p:pic>
      <p:sp>
        <p:nvSpPr>
          <p:cNvPr id="89" name="Google Shape;89;p16"/>
          <p:cNvSpPr txBox="1">
            <a:spLocks noGrp="1"/>
          </p:cNvSpPr>
          <p:nvPr>
            <p:ph type="title"/>
          </p:nvPr>
        </p:nvSpPr>
        <p:spPr>
          <a:xfrm>
            <a:off x="862125" y="1191075"/>
            <a:ext cx="747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64280"/>
                </a:solidFill>
                <a:latin typeface="Raleway ExtraBold"/>
                <a:ea typeface="Raleway ExtraBold"/>
                <a:cs typeface="Raleway ExtraBold"/>
                <a:sym typeface="Raleway ExtraBold"/>
              </a:rPr>
              <a:t>What is Data Analysis</a:t>
            </a:r>
            <a:endParaRPr>
              <a:solidFill>
                <a:srgbClr val="264280"/>
              </a:solidFill>
              <a:latin typeface="Raleway ExtraBold"/>
              <a:ea typeface="Raleway ExtraBold"/>
              <a:cs typeface="Raleway ExtraBold"/>
              <a:sym typeface="Raleway Extra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94" name="Google Shape;94;p17"/>
          <p:cNvPicPr preferRelativeResize="0"/>
          <p:nvPr/>
        </p:nvPicPr>
        <p:blipFill>
          <a:blip r:embed="rId3">
            <a:alphaModFix/>
          </a:blip>
          <a:stretch>
            <a:fillRect/>
          </a:stretch>
        </p:blipFill>
        <p:spPr>
          <a:xfrm>
            <a:off x="808325" y="199713"/>
            <a:ext cx="7313775" cy="4744076"/>
          </a:xfrm>
          <a:prstGeom prst="rect">
            <a:avLst/>
          </a:prstGeom>
          <a:noFill/>
          <a:ln>
            <a:noFill/>
          </a:ln>
        </p:spPr>
      </p:pic>
      <p:sp>
        <p:nvSpPr>
          <p:cNvPr id="95" name="Google Shape;95;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457200" lvl="0" indent="0" algn="l" rtl="0">
              <a:spcBef>
                <a:spcPts val="0"/>
              </a:spcBef>
              <a:spcAft>
                <a:spcPts val="0"/>
              </a:spcAft>
              <a:buNone/>
            </a:pPr>
            <a:r>
              <a:rPr lang="en" i="1"/>
              <a:t>&gt; A process of</a:t>
            </a:r>
            <a:r>
              <a:rPr lang="en" i="1">
                <a:latin typeface="Verdana"/>
                <a:ea typeface="Verdana"/>
                <a:cs typeface="Verdana"/>
                <a:sym typeface="Verdana"/>
              </a:rPr>
              <a:t> </a:t>
            </a:r>
            <a:r>
              <a:rPr lang="en" b="1" i="1">
                <a:solidFill>
                  <a:srgbClr val="4B68F1"/>
                </a:solidFill>
              </a:rPr>
              <a:t>inspecting, cleansing, transforming</a:t>
            </a:r>
            <a:r>
              <a:rPr lang="en" i="1">
                <a:latin typeface="Verdana"/>
                <a:ea typeface="Verdana"/>
                <a:cs typeface="Verdana"/>
                <a:sym typeface="Verdana"/>
              </a:rPr>
              <a:t> </a:t>
            </a:r>
            <a:r>
              <a:rPr lang="en" i="1"/>
              <a:t>and modeling data with the goal of discovering useful information, informing conclusion and supporting decision-making.</a:t>
            </a:r>
            <a:endParaRPr i="1"/>
          </a:p>
          <a:p>
            <a:pPr marL="0" lvl="0" indent="0" algn="r" rtl="0">
              <a:spcBef>
                <a:spcPts val="1600"/>
              </a:spcBef>
              <a:spcAft>
                <a:spcPts val="1600"/>
              </a:spcAft>
              <a:buNone/>
            </a:pPr>
            <a:r>
              <a:rPr lang="en" u="sng">
                <a:solidFill>
                  <a:schemeClr val="hlink"/>
                </a:solidFill>
                <a:hlinkClick r:id="rId4"/>
              </a:rPr>
              <a:t>Definition by Wikipedia</a:t>
            </a:r>
            <a:r>
              <a:rPr lang="en"/>
              <a:t>.</a:t>
            </a:r>
            <a:endParaRPr/>
          </a:p>
        </p:txBody>
      </p:sp>
      <p:pic>
        <p:nvPicPr>
          <p:cNvPr id="97" name="Google Shape;97;p17"/>
          <p:cNvPicPr preferRelativeResize="0"/>
          <p:nvPr/>
        </p:nvPicPr>
        <p:blipFill>
          <a:blip r:embed="rId5">
            <a:alphaModFix/>
          </a:blip>
          <a:stretch>
            <a:fillRect/>
          </a:stretch>
        </p:blipFill>
        <p:spPr>
          <a:xfrm rot="10800000">
            <a:off x="757037" y="3986687"/>
            <a:ext cx="105088" cy="105088"/>
          </a:xfrm>
          <a:prstGeom prst="rect">
            <a:avLst/>
          </a:prstGeom>
          <a:noFill/>
          <a:ln>
            <a:noFill/>
          </a:ln>
        </p:spPr>
      </p:pic>
      <p:pic>
        <p:nvPicPr>
          <p:cNvPr id="98" name="Google Shape;98;p17"/>
          <p:cNvPicPr preferRelativeResize="0"/>
          <p:nvPr/>
        </p:nvPicPr>
        <p:blipFill>
          <a:blip r:embed="rId6">
            <a:alphaModFix/>
          </a:blip>
          <a:stretch>
            <a:fillRect/>
          </a:stretch>
        </p:blipFill>
        <p:spPr>
          <a:xfrm rot="10800000" flipH="1">
            <a:off x="6111974" y="547251"/>
            <a:ext cx="204025" cy="204025"/>
          </a:xfrm>
          <a:prstGeom prst="rect">
            <a:avLst/>
          </a:prstGeom>
          <a:noFill/>
          <a:ln>
            <a:noFill/>
          </a:ln>
        </p:spPr>
      </p:pic>
      <p:sp>
        <p:nvSpPr>
          <p:cNvPr id="99" name="Google Shape;99;p17"/>
          <p:cNvSpPr txBox="1">
            <a:spLocks noGrp="1"/>
          </p:cNvSpPr>
          <p:nvPr>
            <p:ph type="title"/>
          </p:nvPr>
        </p:nvSpPr>
        <p:spPr>
          <a:xfrm>
            <a:off x="862125" y="1191075"/>
            <a:ext cx="747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64280"/>
                </a:solidFill>
                <a:latin typeface="Raleway ExtraBold"/>
                <a:ea typeface="Raleway ExtraBold"/>
                <a:cs typeface="Raleway ExtraBold"/>
                <a:sym typeface="Raleway ExtraBold"/>
              </a:rPr>
              <a:t>What is Data Analysis</a:t>
            </a:r>
            <a:endParaRPr>
              <a:solidFill>
                <a:srgbClr val="264280"/>
              </a:solidFill>
              <a:latin typeface="Raleway ExtraBold"/>
              <a:ea typeface="Raleway ExtraBold"/>
              <a:cs typeface="Raleway ExtraBold"/>
              <a:sym typeface="Raleway Extra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18"/>
          <p:cNvPicPr preferRelativeResize="0"/>
          <p:nvPr/>
        </p:nvPicPr>
        <p:blipFill>
          <a:blip r:embed="rId3">
            <a:alphaModFix/>
          </a:blip>
          <a:stretch>
            <a:fillRect/>
          </a:stretch>
        </p:blipFill>
        <p:spPr>
          <a:xfrm>
            <a:off x="808325" y="199713"/>
            <a:ext cx="7313775" cy="4744076"/>
          </a:xfrm>
          <a:prstGeom prst="rect">
            <a:avLst/>
          </a:prstGeom>
          <a:noFill/>
          <a:ln>
            <a:noFill/>
          </a:ln>
        </p:spPr>
      </p:pic>
      <p:pic>
        <p:nvPicPr>
          <p:cNvPr id="106" name="Google Shape;106;p18"/>
          <p:cNvPicPr preferRelativeResize="0"/>
          <p:nvPr/>
        </p:nvPicPr>
        <p:blipFill>
          <a:blip r:embed="rId4">
            <a:alphaModFix/>
          </a:blip>
          <a:stretch>
            <a:fillRect/>
          </a:stretch>
        </p:blipFill>
        <p:spPr>
          <a:xfrm rot="10800000">
            <a:off x="757037" y="3986687"/>
            <a:ext cx="105088" cy="105088"/>
          </a:xfrm>
          <a:prstGeom prst="rect">
            <a:avLst/>
          </a:prstGeom>
          <a:noFill/>
          <a:ln>
            <a:noFill/>
          </a:ln>
        </p:spPr>
      </p:pic>
      <p:pic>
        <p:nvPicPr>
          <p:cNvPr id="107" name="Google Shape;107;p18"/>
          <p:cNvPicPr preferRelativeResize="0"/>
          <p:nvPr/>
        </p:nvPicPr>
        <p:blipFill>
          <a:blip r:embed="rId5">
            <a:alphaModFix/>
          </a:blip>
          <a:stretch>
            <a:fillRect/>
          </a:stretch>
        </p:blipFill>
        <p:spPr>
          <a:xfrm rot="10800000" flipH="1">
            <a:off x="6111974" y="547251"/>
            <a:ext cx="204025" cy="204025"/>
          </a:xfrm>
          <a:prstGeom prst="rect">
            <a:avLst/>
          </a:prstGeom>
          <a:noFill/>
          <a:ln>
            <a:noFill/>
          </a:ln>
        </p:spPr>
      </p:pic>
      <p:sp>
        <p:nvSpPr>
          <p:cNvPr id="108" name="Google Shape;108;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457200" lvl="0" indent="0" algn="l" rtl="0">
              <a:spcBef>
                <a:spcPts val="0"/>
              </a:spcBef>
              <a:spcAft>
                <a:spcPts val="0"/>
              </a:spcAft>
              <a:buNone/>
            </a:pPr>
            <a:r>
              <a:rPr lang="en" i="1"/>
              <a:t>&gt; A process of inspecting, cleansing, transforming and </a:t>
            </a:r>
            <a:r>
              <a:rPr lang="en" b="1" i="1">
                <a:solidFill>
                  <a:srgbClr val="4B68F1"/>
                </a:solidFill>
              </a:rPr>
              <a:t>modeling data</a:t>
            </a:r>
            <a:r>
              <a:rPr lang="en" i="1"/>
              <a:t> with the goal of discovering useful information, informing conclusion and supporting decision-making.</a:t>
            </a:r>
            <a:endParaRPr i="1"/>
          </a:p>
          <a:p>
            <a:pPr marL="0" lvl="0" indent="0" algn="r" rtl="0">
              <a:spcBef>
                <a:spcPts val="1600"/>
              </a:spcBef>
              <a:spcAft>
                <a:spcPts val="1600"/>
              </a:spcAft>
              <a:buNone/>
            </a:pPr>
            <a:r>
              <a:rPr lang="en" u="sng">
                <a:solidFill>
                  <a:schemeClr val="hlink"/>
                </a:solidFill>
                <a:hlinkClick r:id="rId6"/>
              </a:rPr>
              <a:t>Definition by Wikipedia</a:t>
            </a:r>
            <a:r>
              <a:rPr lang="en"/>
              <a:t>.</a:t>
            </a:r>
            <a:endParaRPr/>
          </a:p>
        </p:txBody>
      </p:sp>
      <p:sp>
        <p:nvSpPr>
          <p:cNvPr id="109" name="Google Shape;109;p18"/>
          <p:cNvSpPr txBox="1">
            <a:spLocks noGrp="1"/>
          </p:cNvSpPr>
          <p:nvPr>
            <p:ph type="title"/>
          </p:nvPr>
        </p:nvSpPr>
        <p:spPr>
          <a:xfrm>
            <a:off x="862125" y="1191075"/>
            <a:ext cx="747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64280"/>
                </a:solidFill>
                <a:latin typeface="Raleway ExtraBold"/>
                <a:ea typeface="Raleway ExtraBold"/>
                <a:cs typeface="Raleway ExtraBold"/>
                <a:sym typeface="Raleway ExtraBold"/>
              </a:rPr>
              <a:t>What is Data Analysis</a:t>
            </a:r>
            <a:endParaRPr>
              <a:solidFill>
                <a:srgbClr val="264280"/>
              </a:solidFill>
              <a:latin typeface="Raleway ExtraBold"/>
              <a:ea typeface="Raleway ExtraBold"/>
              <a:cs typeface="Raleway ExtraBold"/>
              <a:sym typeface="Raleway Extra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114" name="Google Shape;114;p19"/>
          <p:cNvPicPr preferRelativeResize="0"/>
          <p:nvPr/>
        </p:nvPicPr>
        <p:blipFill>
          <a:blip r:embed="rId3">
            <a:alphaModFix/>
          </a:blip>
          <a:stretch>
            <a:fillRect/>
          </a:stretch>
        </p:blipFill>
        <p:spPr>
          <a:xfrm>
            <a:off x="808325" y="199713"/>
            <a:ext cx="7313775" cy="4744076"/>
          </a:xfrm>
          <a:prstGeom prst="rect">
            <a:avLst/>
          </a:prstGeom>
          <a:noFill/>
          <a:ln>
            <a:noFill/>
          </a:ln>
        </p:spPr>
      </p:pic>
      <p:pic>
        <p:nvPicPr>
          <p:cNvPr id="116" name="Google Shape;116;p19"/>
          <p:cNvPicPr preferRelativeResize="0"/>
          <p:nvPr/>
        </p:nvPicPr>
        <p:blipFill>
          <a:blip r:embed="rId4">
            <a:alphaModFix/>
          </a:blip>
          <a:stretch>
            <a:fillRect/>
          </a:stretch>
        </p:blipFill>
        <p:spPr>
          <a:xfrm rot="10800000">
            <a:off x="757037" y="3986687"/>
            <a:ext cx="105088" cy="105088"/>
          </a:xfrm>
          <a:prstGeom prst="rect">
            <a:avLst/>
          </a:prstGeom>
          <a:noFill/>
          <a:ln>
            <a:noFill/>
          </a:ln>
        </p:spPr>
      </p:pic>
      <p:pic>
        <p:nvPicPr>
          <p:cNvPr id="117" name="Google Shape;117;p19"/>
          <p:cNvPicPr preferRelativeResize="0"/>
          <p:nvPr/>
        </p:nvPicPr>
        <p:blipFill>
          <a:blip r:embed="rId5">
            <a:alphaModFix/>
          </a:blip>
          <a:stretch>
            <a:fillRect/>
          </a:stretch>
        </p:blipFill>
        <p:spPr>
          <a:xfrm rot="10800000" flipH="1">
            <a:off x="6111974" y="547251"/>
            <a:ext cx="204025" cy="204025"/>
          </a:xfrm>
          <a:prstGeom prst="rect">
            <a:avLst/>
          </a:prstGeom>
          <a:noFill/>
          <a:ln>
            <a:noFill/>
          </a:ln>
        </p:spPr>
      </p:pic>
      <p:sp>
        <p:nvSpPr>
          <p:cNvPr id="118" name="Google Shape;118;p19"/>
          <p:cNvSpPr txBox="1">
            <a:spLocks noGrp="1"/>
          </p:cNvSpPr>
          <p:nvPr>
            <p:ph type="body" idx="1"/>
          </p:nvPr>
        </p:nvSpPr>
        <p:spPr>
          <a:xfrm>
            <a:off x="311700" y="1152475"/>
            <a:ext cx="8372700" cy="3416400"/>
          </a:xfrm>
          <a:prstGeom prst="rect">
            <a:avLst/>
          </a:prstGeom>
        </p:spPr>
        <p:txBody>
          <a:bodyPr spcFirstLastPara="1" wrap="square" lIns="91425" tIns="91425" rIns="91425" bIns="91425" anchor="ctr" anchorCtr="0">
            <a:noAutofit/>
          </a:bodyPr>
          <a:lstStyle/>
          <a:p>
            <a:pPr marL="457200" lvl="0" indent="0" algn="l" rtl="0">
              <a:spcBef>
                <a:spcPts val="0"/>
              </a:spcBef>
              <a:spcAft>
                <a:spcPts val="0"/>
              </a:spcAft>
              <a:buNone/>
            </a:pPr>
            <a:r>
              <a:rPr lang="en" i="1"/>
              <a:t>&gt; A process of inspecting, cleansing, transforming and modeling data with the goal of </a:t>
            </a:r>
            <a:r>
              <a:rPr lang="en" b="1" i="1">
                <a:solidFill>
                  <a:srgbClr val="4B68F1"/>
                </a:solidFill>
              </a:rPr>
              <a:t>discovering</a:t>
            </a:r>
            <a:r>
              <a:rPr lang="en" i="1">
                <a:solidFill>
                  <a:srgbClr val="4B68F1"/>
                </a:solidFill>
              </a:rPr>
              <a:t> </a:t>
            </a:r>
            <a:r>
              <a:rPr lang="en" b="1" i="1">
                <a:solidFill>
                  <a:srgbClr val="4B68F1"/>
                </a:solidFill>
              </a:rPr>
              <a:t>useful information</a:t>
            </a:r>
            <a:r>
              <a:rPr lang="en" i="1"/>
              <a:t>, informing conclusion and supporting decision-making.</a:t>
            </a:r>
            <a:endParaRPr i="1"/>
          </a:p>
          <a:p>
            <a:pPr marL="0" lvl="0" indent="0" algn="r" rtl="0">
              <a:spcBef>
                <a:spcPts val="1600"/>
              </a:spcBef>
              <a:spcAft>
                <a:spcPts val="1600"/>
              </a:spcAft>
              <a:buNone/>
            </a:pPr>
            <a:r>
              <a:rPr lang="en" u="sng">
                <a:solidFill>
                  <a:schemeClr val="hlink"/>
                </a:solidFill>
                <a:hlinkClick r:id="rId6"/>
              </a:rPr>
              <a:t>Definition by Wikipedia</a:t>
            </a:r>
            <a:r>
              <a:rPr lang="en"/>
              <a:t>.</a:t>
            </a:r>
            <a:endParaRPr/>
          </a:p>
        </p:txBody>
      </p:sp>
      <p:sp>
        <p:nvSpPr>
          <p:cNvPr id="119" name="Google Shape;119;p19"/>
          <p:cNvSpPr txBox="1">
            <a:spLocks noGrp="1"/>
          </p:cNvSpPr>
          <p:nvPr>
            <p:ph type="title"/>
          </p:nvPr>
        </p:nvSpPr>
        <p:spPr>
          <a:xfrm>
            <a:off x="862125" y="1191075"/>
            <a:ext cx="747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64280"/>
                </a:solidFill>
                <a:latin typeface="Raleway ExtraBold"/>
                <a:ea typeface="Raleway ExtraBold"/>
                <a:cs typeface="Raleway ExtraBold"/>
                <a:sym typeface="Raleway ExtraBold"/>
              </a:rPr>
              <a:t>What is Data Analysis</a:t>
            </a:r>
            <a:endParaRPr>
              <a:solidFill>
                <a:srgbClr val="264280"/>
              </a:solidFill>
              <a:latin typeface="Raleway ExtraBold"/>
              <a:ea typeface="Raleway ExtraBold"/>
              <a:cs typeface="Raleway ExtraBold"/>
              <a:sym typeface="Raleway Extra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20"/>
          <p:cNvPicPr preferRelativeResize="0"/>
          <p:nvPr/>
        </p:nvPicPr>
        <p:blipFill>
          <a:blip r:embed="rId3">
            <a:alphaModFix/>
          </a:blip>
          <a:stretch>
            <a:fillRect/>
          </a:stretch>
        </p:blipFill>
        <p:spPr>
          <a:xfrm>
            <a:off x="808325" y="199713"/>
            <a:ext cx="7313775" cy="4744076"/>
          </a:xfrm>
          <a:prstGeom prst="rect">
            <a:avLst/>
          </a:prstGeom>
          <a:noFill/>
          <a:ln>
            <a:noFill/>
          </a:ln>
        </p:spPr>
      </p:pic>
      <p:pic>
        <p:nvPicPr>
          <p:cNvPr id="126" name="Google Shape;126;p20"/>
          <p:cNvPicPr preferRelativeResize="0"/>
          <p:nvPr/>
        </p:nvPicPr>
        <p:blipFill>
          <a:blip r:embed="rId4">
            <a:alphaModFix/>
          </a:blip>
          <a:stretch>
            <a:fillRect/>
          </a:stretch>
        </p:blipFill>
        <p:spPr>
          <a:xfrm rot="10800000">
            <a:off x="757037" y="3986687"/>
            <a:ext cx="105088" cy="105088"/>
          </a:xfrm>
          <a:prstGeom prst="rect">
            <a:avLst/>
          </a:prstGeom>
          <a:noFill/>
          <a:ln>
            <a:noFill/>
          </a:ln>
        </p:spPr>
      </p:pic>
      <p:pic>
        <p:nvPicPr>
          <p:cNvPr id="127" name="Google Shape;127;p20"/>
          <p:cNvPicPr preferRelativeResize="0"/>
          <p:nvPr/>
        </p:nvPicPr>
        <p:blipFill>
          <a:blip r:embed="rId5">
            <a:alphaModFix/>
          </a:blip>
          <a:stretch>
            <a:fillRect/>
          </a:stretch>
        </p:blipFill>
        <p:spPr>
          <a:xfrm rot="10800000" flipH="1">
            <a:off x="6111974" y="547251"/>
            <a:ext cx="204025" cy="204025"/>
          </a:xfrm>
          <a:prstGeom prst="rect">
            <a:avLst/>
          </a:prstGeom>
          <a:noFill/>
          <a:ln>
            <a:noFill/>
          </a:ln>
        </p:spPr>
      </p:pic>
      <p:sp>
        <p:nvSpPr>
          <p:cNvPr id="128" name="Google Shape;128;p20"/>
          <p:cNvSpPr txBox="1">
            <a:spLocks noGrp="1"/>
          </p:cNvSpPr>
          <p:nvPr>
            <p:ph type="body" idx="1"/>
          </p:nvPr>
        </p:nvSpPr>
        <p:spPr>
          <a:xfrm>
            <a:off x="311700" y="1152475"/>
            <a:ext cx="8372700" cy="3416400"/>
          </a:xfrm>
          <a:prstGeom prst="rect">
            <a:avLst/>
          </a:prstGeom>
        </p:spPr>
        <p:txBody>
          <a:bodyPr spcFirstLastPara="1" wrap="square" lIns="91425" tIns="91425" rIns="91425" bIns="91425" anchor="ctr" anchorCtr="0">
            <a:noAutofit/>
          </a:bodyPr>
          <a:lstStyle/>
          <a:p>
            <a:pPr marL="457200" lvl="0" indent="0" algn="l" rtl="0">
              <a:spcBef>
                <a:spcPts val="0"/>
              </a:spcBef>
              <a:spcAft>
                <a:spcPts val="0"/>
              </a:spcAft>
              <a:buNone/>
            </a:pPr>
            <a:r>
              <a:rPr lang="en" i="1"/>
              <a:t>&gt; A process of inspecting, cleansing, transforming and modeling data with the goal of discovering useful information, </a:t>
            </a:r>
            <a:r>
              <a:rPr lang="en" b="1" i="1">
                <a:solidFill>
                  <a:srgbClr val="4B68F1"/>
                </a:solidFill>
              </a:rPr>
              <a:t>informing conclusion and supporting decision-making</a:t>
            </a:r>
            <a:r>
              <a:rPr lang="en" i="1"/>
              <a:t>.</a:t>
            </a:r>
            <a:endParaRPr i="1"/>
          </a:p>
          <a:p>
            <a:pPr marL="0" lvl="0" indent="0" algn="r" rtl="0">
              <a:spcBef>
                <a:spcPts val="1600"/>
              </a:spcBef>
              <a:spcAft>
                <a:spcPts val="1600"/>
              </a:spcAft>
              <a:buNone/>
            </a:pPr>
            <a:r>
              <a:rPr lang="en" u="sng">
                <a:solidFill>
                  <a:schemeClr val="hlink"/>
                </a:solidFill>
                <a:hlinkClick r:id="rId6"/>
              </a:rPr>
              <a:t>Definition by Wikipedia</a:t>
            </a:r>
            <a:r>
              <a:rPr lang="en"/>
              <a:t>.</a:t>
            </a:r>
            <a:endParaRPr/>
          </a:p>
        </p:txBody>
      </p:sp>
      <p:sp>
        <p:nvSpPr>
          <p:cNvPr id="129" name="Google Shape;129;p20"/>
          <p:cNvSpPr txBox="1">
            <a:spLocks noGrp="1"/>
          </p:cNvSpPr>
          <p:nvPr>
            <p:ph type="title"/>
          </p:nvPr>
        </p:nvSpPr>
        <p:spPr>
          <a:xfrm>
            <a:off x="862125" y="1191075"/>
            <a:ext cx="747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64280"/>
                </a:solidFill>
                <a:latin typeface="Raleway ExtraBold"/>
                <a:ea typeface="Raleway ExtraBold"/>
                <a:cs typeface="Raleway ExtraBold"/>
                <a:sym typeface="Raleway ExtraBold"/>
              </a:rPr>
              <a:t>What is Data Analysis</a:t>
            </a:r>
            <a:endParaRPr>
              <a:solidFill>
                <a:srgbClr val="264280"/>
              </a:solidFill>
              <a:latin typeface="Raleway ExtraBold"/>
              <a:ea typeface="Raleway ExtraBold"/>
              <a:cs typeface="Raleway ExtraBold"/>
              <a:sym typeface="Raleway Extra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21"/>
          <p:cNvPicPr preferRelativeResize="0"/>
          <p:nvPr/>
        </p:nvPicPr>
        <p:blipFill>
          <a:blip r:embed="rId3">
            <a:alphaModFix/>
          </a:blip>
          <a:stretch>
            <a:fillRect/>
          </a:stretch>
        </p:blipFill>
        <p:spPr>
          <a:xfrm>
            <a:off x="0" y="0"/>
            <a:ext cx="9143998" cy="5143500"/>
          </a:xfrm>
          <a:prstGeom prst="rect">
            <a:avLst/>
          </a:prstGeom>
          <a:noFill/>
          <a:ln>
            <a:noFill/>
          </a:ln>
        </p:spPr>
      </p:pic>
      <p:pic>
        <p:nvPicPr>
          <p:cNvPr id="135" name="Google Shape;135;p21"/>
          <p:cNvPicPr preferRelativeResize="0"/>
          <p:nvPr/>
        </p:nvPicPr>
        <p:blipFill>
          <a:blip r:embed="rId4">
            <a:alphaModFix/>
          </a:blip>
          <a:stretch>
            <a:fillRect/>
          </a:stretch>
        </p:blipFill>
        <p:spPr>
          <a:xfrm>
            <a:off x="1351725" y="2556275"/>
            <a:ext cx="247650" cy="247650"/>
          </a:xfrm>
          <a:prstGeom prst="rect">
            <a:avLst/>
          </a:prstGeom>
          <a:noFill/>
          <a:ln>
            <a:noFill/>
          </a:ln>
        </p:spPr>
      </p:pic>
      <p:pic>
        <p:nvPicPr>
          <p:cNvPr id="136" name="Google Shape;136;p21"/>
          <p:cNvPicPr preferRelativeResize="0"/>
          <p:nvPr/>
        </p:nvPicPr>
        <p:blipFill>
          <a:blip r:embed="rId5">
            <a:alphaModFix/>
          </a:blip>
          <a:stretch>
            <a:fillRect/>
          </a:stretch>
        </p:blipFill>
        <p:spPr>
          <a:xfrm>
            <a:off x="8018125" y="1375825"/>
            <a:ext cx="152400" cy="152400"/>
          </a:xfrm>
          <a:prstGeom prst="rect">
            <a:avLst/>
          </a:prstGeom>
          <a:noFill/>
          <a:ln>
            <a:noFill/>
          </a:ln>
        </p:spPr>
      </p:pic>
      <p:pic>
        <p:nvPicPr>
          <p:cNvPr id="137" name="Google Shape;137;p21"/>
          <p:cNvPicPr preferRelativeResize="0"/>
          <p:nvPr/>
        </p:nvPicPr>
        <p:blipFill>
          <a:blip r:embed="rId6">
            <a:alphaModFix/>
          </a:blip>
          <a:stretch>
            <a:fillRect/>
          </a:stretch>
        </p:blipFill>
        <p:spPr>
          <a:xfrm>
            <a:off x="7611425" y="3927650"/>
            <a:ext cx="152400" cy="152400"/>
          </a:xfrm>
          <a:prstGeom prst="rect">
            <a:avLst/>
          </a:prstGeom>
          <a:noFill/>
          <a:ln>
            <a:noFill/>
          </a:ln>
        </p:spPr>
      </p:pic>
      <p:sp>
        <p:nvSpPr>
          <p:cNvPr id="138" name="Google Shape;138;p2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aleway ExtraBold"/>
                <a:ea typeface="Raleway ExtraBold"/>
                <a:cs typeface="Raleway ExtraBold"/>
                <a:sym typeface="Raleway ExtraBold"/>
              </a:rPr>
              <a:t>Data Analysis Tools</a:t>
            </a:r>
            <a:endParaRPr>
              <a:solidFill>
                <a:srgbClr val="FFFFFF"/>
              </a:solidFill>
              <a:latin typeface="Raleway ExtraBold"/>
              <a:ea typeface="Raleway ExtraBold"/>
              <a:cs typeface="Raleway ExtraBold"/>
              <a:sym typeface="Raleway ExtraBo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2590</Words>
  <Application>Microsoft Office PowerPoint</Application>
  <PresentationFormat>On-screen Show (16:9)</PresentationFormat>
  <Paragraphs>220</Paragraphs>
  <Slides>26</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Verdana</vt:lpstr>
      <vt:lpstr>Raleway ExtraBold</vt:lpstr>
      <vt:lpstr>Arial</vt:lpstr>
      <vt:lpstr>Raleway</vt:lpstr>
      <vt:lpstr>Simple Light</vt:lpstr>
      <vt:lpstr>Data Analysis with Python</vt:lpstr>
      <vt:lpstr>About this tutorial</vt:lpstr>
      <vt:lpstr>What is Data Analysis?</vt:lpstr>
      <vt:lpstr>What is Data Analysis</vt:lpstr>
      <vt:lpstr>What is Data Analysis</vt:lpstr>
      <vt:lpstr>What is Data Analysis</vt:lpstr>
      <vt:lpstr>What is Data Analysis</vt:lpstr>
      <vt:lpstr>What is Data Analysis</vt:lpstr>
      <vt:lpstr>Data Analysis Tools</vt:lpstr>
      <vt:lpstr>PowerPoint Presentation</vt:lpstr>
      <vt:lpstr>PowerPoint Presentation</vt:lpstr>
      <vt:lpstr>Why Python for Data Analysis?</vt:lpstr>
      <vt:lpstr>Why Python for Data Analysis?</vt:lpstr>
      <vt:lpstr>When to choose R?</vt:lpstr>
      <vt:lpstr>The Data Analysis Process</vt:lpstr>
      <vt:lpstr>PowerPoint Presentation</vt:lpstr>
      <vt:lpstr>Data Analysis Vs Data Science</vt:lpstr>
      <vt:lpstr>DATA ANALYSIS VS DATA SCIENCE The traditional view</vt:lpstr>
      <vt:lpstr>Data Analysis Vs Data Science</vt:lpstr>
      <vt:lpstr>Python &amp; PyData Ecosystem</vt:lpstr>
      <vt:lpstr>PYTHON ECOSYSTEM: The libraries we use...</vt:lpstr>
      <vt:lpstr>How Python Data Analysts Think</vt:lpstr>
      <vt:lpstr>EXCEL, TABLEAU, ETC.  They’re all visual tools...</vt:lpstr>
      <vt:lpstr>Thinking like a Python Data Analyst</vt:lpstr>
      <vt:lpstr>And finally, why Python?</vt:lpstr>
      <vt:lpstr>About this tutorial</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with Python</dc:title>
  <cp:lastModifiedBy>Admin</cp:lastModifiedBy>
  <cp:revision>2</cp:revision>
  <dcterms:modified xsi:type="dcterms:W3CDTF">2025-01-25T11:22:02Z</dcterms:modified>
</cp:coreProperties>
</file>